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handoutMasterIdLst>
    <p:handoutMasterId r:id="rId25"/>
  </p:handoutMasterIdLst>
  <p:sldIdLst>
    <p:sldId id="442" r:id="rId2"/>
    <p:sldId id="333" r:id="rId3"/>
    <p:sldId id="419" r:id="rId4"/>
    <p:sldId id="342" r:id="rId5"/>
    <p:sldId id="421" r:id="rId6"/>
    <p:sldId id="434" r:id="rId7"/>
    <p:sldId id="471" r:id="rId8"/>
    <p:sldId id="467" r:id="rId9"/>
    <p:sldId id="433" r:id="rId10"/>
    <p:sldId id="483" r:id="rId11"/>
    <p:sldId id="484" r:id="rId12"/>
    <p:sldId id="345" r:id="rId13"/>
    <p:sldId id="481" r:id="rId14"/>
    <p:sldId id="485" r:id="rId15"/>
    <p:sldId id="486" r:id="rId16"/>
    <p:sldId id="487" r:id="rId17"/>
    <p:sldId id="348" r:id="rId18"/>
    <p:sldId id="473" r:id="rId19"/>
    <p:sldId id="478" r:id="rId20"/>
    <p:sldId id="488" r:id="rId21"/>
    <p:sldId id="489" r:id="rId22"/>
    <p:sldId id="490" r:id="rId23"/>
  </p:sldIdLst>
  <p:sldSz cx="12192000" cy="6858000"/>
  <p:notesSz cx="6888163" cy="100203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mn-ea"/>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mn-ea"/>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mn-ea"/>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6204"/>
    <a:srgbClr val="0099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65" autoAdjust="0"/>
    <p:restoredTop sz="99771" autoAdjust="0"/>
  </p:normalViewPr>
  <p:slideViewPr>
    <p:cSldViewPr snapToGrid="0">
      <p:cViewPr>
        <p:scale>
          <a:sx n="90" d="100"/>
          <a:sy n="90" d="100"/>
        </p:scale>
        <p:origin x="-1422" y="-684"/>
      </p:cViewPr>
      <p:guideLst>
        <p:guide orient="horz" pos="2160"/>
        <p:guide pos="3840"/>
      </p:guideLst>
    </p:cSldViewPr>
  </p:slideViewPr>
  <p:outlineViewPr>
    <p:cViewPr>
      <p:scale>
        <a:sx n="33" d="100"/>
        <a:sy n="33" d="100"/>
      </p:scale>
      <p:origin x="0" y="437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84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85621" cy="503098"/>
          </a:xfrm>
          <a:prstGeom prst="rect">
            <a:avLst/>
          </a:prstGeom>
        </p:spPr>
        <p:txBody>
          <a:bodyPr vert="horz" lIns="92428" tIns="46212" rIns="92428" bIns="46212"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Veri Yer Tutucusu 2"/>
          <p:cNvSpPr>
            <a:spLocks noGrp="1"/>
          </p:cNvSpPr>
          <p:nvPr>
            <p:ph type="dt" sz="quarter" idx="1"/>
          </p:nvPr>
        </p:nvSpPr>
        <p:spPr>
          <a:xfrm>
            <a:off x="3900935" y="0"/>
            <a:ext cx="2985621" cy="503098"/>
          </a:xfrm>
          <a:prstGeom prst="rect">
            <a:avLst/>
          </a:prstGeom>
        </p:spPr>
        <p:txBody>
          <a:bodyPr vert="horz" lIns="92428" tIns="46212" rIns="92428" bIns="46212" rtlCol="0"/>
          <a:lstStyle>
            <a:lvl1pPr algn="r" eaLnBrk="1" fontAlgn="auto" hangingPunct="1">
              <a:spcBef>
                <a:spcPts val="0"/>
              </a:spcBef>
              <a:spcAft>
                <a:spcPts val="0"/>
              </a:spcAft>
              <a:defRPr sz="1200">
                <a:latin typeface="+mn-lt"/>
                <a:cs typeface="+mn-cs"/>
              </a:defRPr>
            </a:lvl1pPr>
          </a:lstStyle>
          <a:p>
            <a:pPr>
              <a:defRPr/>
            </a:pPr>
            <a:fld id="{2AC23CD1-5BED-4ECD-A31C-9C628DCBA4CD}" type="datetimeFigureOut">
              <a:rPr lang="en-US"/>
              <a:pPr>
                <a:defRPr/>
              </a:pPr>
              <a:t>9/29/2021</a:t>
            </a:fld>
            <a:endParaRPr lang="en-US"/>
          </a:p>
        </p:txBody>
      </p:sp>
      <p:sp>
        <p:nvSpPr>
          <p:cNvPr id="4" name="Altbilgi Yer Tutucusu 3"/>
          <p:cNvSpPr>
            <a:spLocks noGrp="1"/>
          </p:cNvSpPr>
          <p:nvPr>
            <p:ph type="ftr" sz="quarter" idx="2"/>
          </p:nvPr>
        </p:nvSpPr>
        <p:spPr>
          <a:xfrm>
            <a:off x="0" y="9517204"/>
            <a:ext cx="2985621" cy="503098"/>
          </a:xfrm>
          <a:prstGeom prst="rect">
            <a:avLst/>
          </a:prstGeom>
        </p:spPr>
        <p:txBody>
          <a:bodyPr vert="horz" lIns="92428" tIns="46212" rIns="92428" bIns="46212"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ayt Numarası Yer Tutucusu 4"/>
          <p:cNvSpPr>
            <a:spLocks noGrp="1"/>
          </p:cNvSpPr>
          <p:nvPr>
            <p:ph type="sldNum" sz="quarter" idx="3"/>
          </p:nvPr>
        </p:nvSpPr>
        <p:spPr>
          <a:xfrm>
            <a:off x="3900935" y="9517204"/>
            <a:ext cx="2985621" cy="503098"/>
          </a:xfrm>
          <a:prstGeom prst="rect">
            <a:avLst/>
          </a:prstGeom>
        </p:spPr>
        <p:txBody>
          <a:bodyPr vert="horz" wrap="square" lIns="92428" tIns="46212" rIns="92428" bIns="46212" numCol="1" anchor="b" anchorCtr="0" compatLnSpc="1">
            <a:prstTxWarp prst="textNoShape">
              <a:avLst/>
            </a:prstTxWarp>
          </a:bodyPr>
          <a:lstStyle>
            <a:lvl1pPr algn="r" eaLnBrk="1" hangingPunct="1">
              <a:defRPr sz="1200">
                <a:latin typeface="Calibri" pitchFamily="34" charset="0"/>
              </a:defRPr>
            </a:lvl1pPr>
          </a:lstStyle>
          <a:p>
            <a:pPr>
              <a:defRPr/>
            </a:pPr>
            <a:fld id="{45999168-15F9-4A6E-80DD-E7FCACC4E34B}" type="slidenum">
              <a:rPr lang="en-US" altLang="tr-TR"/>
              <a:pPr>
                <a:defRPr/>
              </a:pPr>
              <a:t>‹#›</a:t>
            </a:fld>
            <a:endParaRPr lang="en-US" altLang="tr-TR"/>
          </a:p>
        </p:txBody>
      </p:sp>
    </p:spTree>
    <p:extLst>
      <p:ext uri="{BB962C8B-B14F-4D97-AF65-F5344CB8AC3E}">
        <p14:creationId xmlns:p14="http://schemas.microsoft.com/office/powerpoint/2010/main" val="1869162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85621" cy="503098"/>
          </a:xfrm>
          <a:prstGeom prst="rect">
            <a:avLst/>
          </a:prstGeom>
        </p:spPr>
        <p:txBody>
          <a:bodyPr vert="horz" lIns="92428" tIns="46212" rIns="92428" bIns="46212"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Veri Yer Tutucusu 2"/>
          <p:cNvSpPr>
            <a:spLocks noGrp="1"/>
          </p:cNvSpPr>
          <p:nvPr>
            <p:ph type="dt" idx="1"/>
          </p:nvPr>
        </p:nvSpPr>
        <p:spPr>
          <a:xfrm>
            <a:off x="3900935" y="0"/>
            <a:ext cx="2985621" cy="503098"/>
          </a:xfrm>
          <a:prstGeom prst="rect">
            <a:avLst/>
          </a:prstGeom>
        </p:spPr>
        <p:txBody>
          <a:bodyPr vert="horz" lIns="92428" tIns="46212" rIns="92428" bIns="46212" rtlCol="0"/>
          <a:lstStyle>
            <a:lvl1pPr algn="r" eaLnBrk="1" fontAlgn="auto" hangingPunct="1">
              <a:spcBef>
                <a:spcPts val="0"/>
              </a:spcBef>
              <a:spcAft>
                <a:spcPts val="0"/>
              </a:spcAft>
              <a:defRPr sz="1200">
                <a:latin typeface="+mn-lt"/>
                <a:cs typeface="+mn-cs"/>
              </a:defRPr>
            </a:lvl1pPr>
          </a:lstStyle>
          <a:p>
            <a:pPr>
              <a:defRPr/>
            </a:pPr>
            <a:fld id="{59A7842A-2379-45E0-9719-F00BCE854047}" type="datetimeFigureOut">
              <a:rPr lang="en-US"/>
              <a:pPr>
                <a:defRPr/>
              </a:pPr>
              <a:t>9/29/2021</a:t>
            </a:fld>
            <a:endParaRPr lang="en-US"/>
          </a:p>
        </p:txBody>
      </p:sp>
      <p:sp>
        <p:nvSpPr>
          <p:cNvPr id="4" name="Slayt Görüntüsü Yer Tutucusu 3"/>
          <p:cNvSpPr>
            <a:spLocks noGrp="1" noRot="1" noChangeAspect="1"/>
          </p:cNvSpPr>
          <p:nvPr>
            <p:ph type="sldImg" idx="2"/>
          </p:nvPr>
        </p:nvSpPr>
        <p:spPr>
          <a:xfrm>
            <a:off x="438150" y="1252538"/>
            <a:ext cx="6011863" cy="3381375"/>
          </a:xfrm>
          <a:prstGeom prst="rect">
            <a:avLst/>
          </a:prstGeom>
          <a:noFill/>
          <a:ln w="12700">
            <a:solidFill>
              <a:prstClr val="black"/>
            </a:solidFill>
          </a:ln>
        </p:spPr>
        <p:txBody>
          <a:bodyPr vert="horz" lIns="92428" tIns="46212" rIns="92428" bIns="46212" rtlCol="0" anchor="ctr"/>
          <a:lstStyle/>
          <a:p>
            <a:pPr lvl="0"/>
            <a:endParaRPr lang="en-US" noProof="0"/>
          </a:p>
        </p:txBody>
      </p:sp>
      <p:sp>
        <p:nvSpPr>
          <p:cNvPr id="5" name="Not Yer Tutucusu 4"/>
          <p:cNvSpPr>
            <a:spLocks noGrp="1"/>
          </p:cNvSpPr>
          <p:nvPr>
            <p:ph type="body" sz="quarter" idx="3"/>
          </p:nvPr>
        </p:nvSpPr>
        <p:spPr>
          <a:xfrm>
            <a:off x="688495" y="4822690"/>
            <a:ext cx="5511174" cy="3944672"/>
          </a:xfrm>
          <a:prstGeom prst="rect">
            <a:avLst/>
          </a:prstGeom>
        </p:spPr>
        <p:txBody>
          <a:bodyPr vert="horz" lIns="92428" tIns="46212" rIns="92428" bIns="46212" rtlCol="0"/>
          <a:lstStyle/>
          <a:p>
            <a:pPr lvl="0"/>
            <a:r>
              <a:rPr lang="tr-TR" noProof="0" smtClean="0"/>
              <a:t>Asıl metin stillerini düzenle</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en-US" noProof="0"/>
          </a:p>
        </p:txBody>
      </p:sp>
      <p:sp>
        <p:nvSpPr>
          <p:cNvPr id="6" name="Altbilgi Yer Tutucusu 5"/>
          <p:cNvSpPr>
            <a:spLocks noGrp="1"/>
          </p:cNvSpPr>
          <p:nvPr>
            <p:ph type="ftr" sz="quarter" idx="4"/>
          </p:nvPr>
        </p:nvSpPr>
        <p:spPr>
          <a:xfrm>
            <a:off x="0" y="9517204"/>
            <a:ext cx="2985621" cy="503098"/>
          </a:xfrm>
          <a:prstGeom prst="rect">
            <a:avLst/>
          </a:prstGeom>
        </p:spPr>
        <p:txBody>
          <a:bodyPr vert="horz" lIns="92428" tIns="46212" rIns="92428" bIns="46212"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ayt Numarası Yer Tutucusu 6"/>
          <p:cNvSpPr>
            <a:spLocks noGrp="1"/>
          </p:cNvSpPr>
          <p:nvPr>
            <p:ph type="sldNum" sz="quarter" idx="5"/>
          </p:nvPr>
        </p:nvSpPr>
        <p:spPr>
          <a:xfrm>
            <a:off x="3900935" y="9517204"/>
            <a:ext cx="2985621" cy="503098"/>
          </a:xfrm>
          <a:prstGeom prst="rect">
            <a:avLst/>
          </a:prstGeom>
        </p:spPr>
        <p:txBody>
          <a:bodyPr vert="horz" wrap="square" lIns="92428" tIns="46212" rIns="92428" bIns="46212" numCol="1" anchor="b" anchorCtr="0" compatLnSpc="1">
            <a:prstTxWarp prst="textNoShape">
              <a:avLst/>
            </a:prstTxWarp>
          </a:bodyPr>
          <a:lstStyle>
            <a:lvl1pPr algn="r" eaLnBrk="1" hangingPunct="1">
              <a:defRPr sz="1200">
                <a:latin typeface="Calibri" pitchFamily="34" charset="0"/>
              </a:defRPr>
            </a:lvl1pPr>
          </a:lstStyle>
          <a:p>
            <a:pPr>
              <a:defRPr/>
            </a:pPr>
            <a:fld id="{354DF87C-06FA-4DB3-AB51-E90994FDFA1D}" type="slidenum">
              <a:rPr lang="en-US" altLang="tr-TR"/>
              <a:pPr>
                <a:defRPr/>
              </a:pPr>
              <a:t>‹#›</a:t>
            </a:fld>
            <a:endParaRPr lang="en-US" altLang="tr-TR"/>
          </a:p>
        </p:txBody>
      </p:sp>
    </p:spTree>
    <p:extLst>
      <p:ext uri="{BB962C8B-B14F-4D97-AF65-F5344CB8AC3E}">
        <p14:creationId xmlns:p14="http://schemas.microsoft.com/office/powerpoint/2010/main" val="38459027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a:defRPr/>
            </a:pPr>
            <a:fld id="{46023ACA-77ED-4C0C-95DF-1CB2E5D56CE5}" type="datetimeFigureOut">
              <a:rPr lang="en-US" smtClean="0"/>
              <a:pPr>
                <a:defRPr/>
              </a:pPr>
              <a:t>9/29/2021</a:t>
            </a:fld>
            <a:endParaRPr lang="en-US"/>
          </a:p>
        </p:txBody>
      </p:sp>
      <p:sp>
        <p:nvSpPr>
          <p:cNvPr id="5" name="Altbilgi Yer Tutucusu 4"/>
          <p:cNvSpPr>
            <a:spLocks noGrp="1"/>
          </p:cNvSpPr>
          <p:nvPr>
            <p:ph type="ftr" sz="quarter" idx="11"/>
          </p:nvPr>
        </p:nvSpPr>
        <p:spPr/>
        <p:txBody>
          <a:bodyPr/>
          <a:lstStyle/>
          <a:p>
            <a:pPr>
              <a:defRPr/>
            </a:pPr>
            <a:endParaRPr lang="en-US"/>
          </a:p>
        </p:txBody>
      </p:sp>
      <p:sp>
        <p:nvSpPr>
          <p:cNvPr id="6" name="Slayt Numarası Yer Tutucusu 5"/>
          <p:cNvSpPr>
            <a:spLocks noGrp="1"/>
          </p:cNvSpPr>
          <p:nvPr>
            <p:ph type="sldNum" sz="quarter" idx="12"/>
          </p:nvPr>
        </p:nvSpPr>
        <p:spPr/>
        <p:txBody>
          <a:bodyPr/>
          <a:lstStyle/>
          <a:p>
            <a:pPr>
              <a:defRPr/>
            </a:pPr>
            <a:fld id="{6D971406-6BCD-4BBC-9C5F-60BCCE830F54}" type="slidenum">
              <a:rPr lang="en-US" altLang="tr-TR" smtClean="0"/>
              <a:pPr>
                <a:defRPr/>
              </a:pPr>
              <a:t>‹#›</a:t>
            </a:fld>
            <a:endParaRPr lang="en-US" altLang="tr-TR"/>
          </a:p>
        </p:txBody>
      </p:sp>
    </p:spTree>
    <p:extLst>
      <p:ext uri="{BB962C8B-B14F-4D97-AF65-F5344CB8AC3E}">
        <p14:creationId xmlns:p14="http://schemas.microsoft.com/office/powerpoint/2010/main" val="571384656"/>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213CD024-8928-427A-830B-99174A420382}" type="datetimeFigureOut">
              <a:rPr lang="en-US" smtClean="0"/>
              <a:pPr>
                <a:defRPr/>
              </a:pPr>
              <a:t>9/29/2021</a:t>
            </a:fld>
            <a:endParaRPr lang="en-US"/>
          </a:p>
        </p:txBody>
      </p:sp>
      <p:sp>
        <p:nvSpPr>
          <p:cNvPr id="5" name="Altbilgi Yer Tutucusu 4"/>
          <p:cNvSpPr>
            <a:spLocks noGrp="1"/>
          </p:cNvSpPr>
          <p:nvPr>
            <p:ph type="ftr" sz="quarter" idx="11"/>
          </p:nvPr>
        </p:nvSpPr>
        <p:spPr/>
        <p:txBody>
          <a:bodyPr/>
          <a:lstStyle/>
          <a:p>
            <a:pPr>
              <a:defRPr/>
            </a:pPr>
            <a:endParaRPr lang="en-US"/>
          </a:p>
        </p:txBody>
      </p:sp>
      <p:sp>
        <p:nvSpPr>
          <p:cNvPr id="6" name="Slayt Numarası Yer Tutucusu 5"/>
          <p:cNvSpPr>
            <a:spLocks noGrp="1"/>
          </p:cNvSpPr>
          <p:nvPr>
            <p:ph type="sldNum" sz="quarter" idx="12"/>
          </p:nvPr>
        </p:nvSpPr>
        <p:spPr/>
        <p:txBody>
          <a:bodyPr/>
          <a:lstStyle/>
          <a:p>
            <a:pPr>
              <a:defRPr/>
            </a:pPr>
            <a:fld id="{368D4550-D4DA-4A90-B15C-A4C289619821}" type="slidenum">
              <a:rPr lang="en-US" altLang="tr-TR" smtClean="0"/>
              <a:pPr>
                <a:defRPr/>
              </a:pPr>
              <a:t>‹#›</a:t>
            </a:fld>
            <a:endParaRPr lang="en-US" altLang="tr-TR"/>
          </a:p>
        </p:txBody>
      </p:sp>
    </p:spTree>
    <p:extLst>
      <p:ext uri="{BB962C8B-B14F-4D97-AF65-F5344CB8AC3E}">
        <p14:creationId xmlns:p14="http://schemas.microsoft.com/office/powerpoint/2010/main" val="613520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43F42FB6-6BC3-4496-9601-29D170DB2331}" type="datetimeFigureOut">
              <a:rPr lang="en-US" smtClean="0"/>
              <a:pPr>
                <a:defRPr/>
              </a:pPr>
              <a:t>9/29/2021</a:t>
            </a:fld>
            <a:endParaRPr lang="en-US"/>
          </a:p>
        </p:txBody>
      </p:sp>
      <p:sp>
        <p:nvSpPr>
          <p:cNvPr id="5" name="Altbilgi Yer Tutucusu 4"/>
          <p:cNvSpPr>
            <a:spLocks noGrp="1"/>
          </p:cNvSpPr>
          <p:nvPr>
            <p:ph type="ftr" sz="quarter" idx="11"/>
          </p:nvPr>
        </p:nvSpPr>
        <p:spPr/>
        <p:txBody>
          <a:bodyPr/>
          <a:lstStyle/>
          <a:p>
            <a:pPr>
              <a:defRPr/>
            </a:pPr>
            <a:endParaRPr lang="en-US"/>
          </a:p>
        </p:txBody>
      </p:sp>
      <p:sp>
        <p:nvSpPr>
          <p:cNvPr id="6" name="Slayt Numarası Yer Tutucusu 5"/>
          <p:cNvSpPr>
            <a:spLocks noGrp="1"/>
          </p:cNvSpPr>
          <p:nvPr>
            <p:ph type="sldNum" sz="quarter" idx="12"/>
          </p:nvPr>
        </p:nvSpPr>
        <p:spPr/>
        <p:txBody>
          <a:bodyPr/>
          <a:lstStyle/>
          <a:p>
            <a:pPr>
              <a:defRPr/>
            </a:pPr>
            <a:fld id="{2BFC53A8-80EE-4CE6-8E4D-9E7B97D9880B}" type="slidenum">
              <a:rPr lang="en-US" altLang="tr-TR" smtClean="0"/>
              <a:pPr>
                <a:defRPr/>
              </a:pPr>
              <a:t>‹#›</a:t>
            </a:fld>
            <a:endParaRPr lang="en-US" altLang="tr-TR"/>
          </a:p>
        </p:txBody>
      </p:sp>
    </p:spTree>
    <p:extLst>
      <p:ext uri="{BB962C8B-B14F-4D97-AF65-F5344CB8AC3E}">
        <p14:creationId xmlns:p14="http://schemas.microsoft.com/office/powerpoint/2010/main" val="1381138510"/>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A4038719-2100-4918-B3FF-F4E4B80EB312}" type="datetimeFigureOut">
              <a:rPr lang="en-US" smtClean="0"/>
              <a:pPr>
                <a:defRPr/>
              </a:pPr>
              <a:t>9/29/2021</a:t>
            </a:fld>
            <a:endParaRPr lang="en-US"/>
          </a:p>
        </p:txBody>
      </p:sp>
      <p:sp>
        <p:nvSpPr>
          <p:cNvPr id="5" name="Altbilgi Yer Tutucusu 4"/>
          <p:cNvSpPr>
            <a:spLocks noGrp="1"/>
          </p:cNvSpPr>
          <p:nvPr>
            <p:ph type="ftr" sz="quarter" idx="11"/>
          </p:nvPr>
        </p:nvSpPr>
        <p:spPr/>
        <p:txBody>
          <a:bodyPr/>
          <a:lstStyle/>
          <a:p>
            <a:pPr>
              <a:defRPr/>
            </a:pPr>
            <a:endParaRPr lang="en-US"/>
          </a:p>
        </p:txBody>
      </p:sp>
      <p:sp>
        <p:nvSpPr>
          <p:cNvPr id="6" name="Slayt Numarası Yer Tutucusu 5"/>
          <p:cNvSpPr>
            <a:spLocks noGrp="1"/>
          </p:cNvSpPr>
          <p:nvPr>
            <p:ph type="sldNum" sz="quarter" idx="12"/>
          </p:nvPr>
        </p:nvSpPr>
        <p:spPr/>
        <p:txBody>
          <a:bodyPr/>
          <a:lstStyle/>
          <a:p>
            <a:pPr>
              <a:defRPr/>
            </a:pPr>
            <a:fld id="{D60A10E4-5D89-4A3D-9A11-AE1143F5948A}" type="slidenum">
              <a:rPr lang="en-US" altLang="tr-TR" smtClean="0"/>
              <a:pPr>
                <a:defRPr/>
              </a:pPr>
              <a:t>‹#›</a:t>
            </a:fld>
            <a:endParaRPr lang="en-US" altLang="tr-TR"/>
          </a:p>
        </p:txBody>
      </p:sp>
    </p:spTree>
    <p:extLst>
      <p:ext uri="{BB962C8B-B14F-4D97-AF65-F5344CB8AC3E}">
        <p14:creationId xmlns:p14="http://schemas.microsoft.com/office/powerpoint/2010/main" val="995749294"/>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a:defRPr/>
            </a:pPr>
            <a:fld id="{5F3B7A49-0613-4B40-8CA2-D6EA04E9EFE6}" type="datetimeFigureOut">
              <a:rPr lang="en-US" smtClean="0"/>
              <a:pPr>
                <a:defRPr/>
              </a:pPr>
              <a:t>9/29/2021</a:t>
            </a:fld>
            <a:endParaRPr lang="en-US"/>
          </a:p>
        </p:txBody>
      </p:sp>
      <p:sp>
        <p:nvSpPr>
          <p:cNvPr id="5" name="Altbilgi Yer Tutucusu 4"/>
          <p:cNvSpPr>
            <a:spLocks noGrp="1"/>
          </p:cNvSpPr>
          <p:nvPr>
            <p:ph type="ftr" sz="quarter" idx="11"/>
          </p:nvPr>
        </p:nvSpPr>
        <p:spPr/>
        <p:txBody>
          <a:bodyPr/>
          <a:lstStyle/>
          <a:p>
            <a:pPr>
              <a:defRPr/>
            </a:pPr>
            <a:endParaRPr lang="en-US"/>
          </a:p>
        </p:txBody>
      </p:sp>
      <p:sp>
        <p:nvSpPr>
          <p:cNvPr id="6" name="Slayt Numarası Yer Tutucusu 5"/>
          <p:cNvSpPr>
            <a:spLocks noGrp="1"/>
          </p:cNvSpPr>
          <p:nvPr>
            <p:ph type="sldNum" sz="quarter" idx="12"/>
          </p:nvPr>
        </p:nvSpPr>
        <p:spPr/>
        <p:txBody>
          <a:bodyPr/>
          <a:lstStyle/>
          <a:p>
            <a:pPr>
              <a:defRPr/>
            </a:pPr>
            <a:fld id="{29FFBF14-3BB6-4A3D-8AFF-2A09938EB9B1}" type="slidenum">
              <a:rPr lang="en-US" altLang="tr-TR" smtClean="0"/>
              <a:pPr>
                <a:defRPr/>
              </a:pPr>
              <a:t>‹#›</a:t>
            </a:fld>
            <a:endParaRPr lang="en-US" altLang="tr-TR"/>
          </a:p>
        </p:txBody>
      </p:sp>
    </p:spTree>
    <p:extLst>
      <p:ext uri="{BB962C8B-B14F-4D97-AF65-F5344CB8AC3E}">
        <p14:creationId xmlns:p14="http://schemas.microsoft.com/office/powerpoint/2010/main" val="1216711557"/>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a:defRPr/>
            </a:pPr>
            <a:fld id="{09D14E1C-642C-48C2-83AB-2FEC9F06CFBE}" type="datetimeFigureOut">
              <a:rPr lang="en-US" smtClean="0"/>
              <a:pPr>
                <a:defRPr/>
              </a:pPr>
              <a:t>9/29/2021</a:t>
            </a:fld>
            <a:endParaRPr lang="en-US"/>
          </a:p>
        </p:txBody>
      </p:sp>
      <p:sp>
        <p:nvSpPr>
          <p:cNvPr id="6" name="Altbilgi Yer Tutucusu 5"/>
          <p:cNvSpPr>
            <a:spLocks noGrp="1"/>
          </p:cNvSpPr>
          <p:nvPr>
            <p:ph type="ftr" sz="quarter" idx="11"/>
          </p:nvPr>
        </p:nvSpPr>
        <p:spPr/>
        <p:txBody>
          <a:bodyPr/>
          <a:lstStyle/>
          <a:p>
            <a:pPr>
              <a:defRPr/>
            </a:pPr>
            <a:endParaRPr lang="en-US"/>
          </a:p>
        </p:txBody>
      </p:sp>
      <p:sp>
        <p:nvSpPr>
          <p:cNvPr id="7" name="Slayt Numarası Yer Tutucusu 6"/>
          <p:cNvSpPr>
            <a:spLocks noGrp="1"/>
          </p:cNvSpPr>
          <p:nvPr>
            <p:ph type="sldNum" sz="quarter" idx="12"/>
          </p:nvPr>
        </p:nvSpPr>
        <p:spPr/>
        <p:txBody>
          <a:bodyPr/>
          <a:lstStyle/>
          <a:p>
            <a:pPr>
              <a:defRPr/>
            </a:pPr>
            <a:fld id="{7BD21308-EC30-4039-9E5D-D8DEC6A102DF}" type="slidenum">
              <a:rPr lang="en-US" altLang="tr-TR" smtClean="0"/>
              <a:pPr>
                <a:defRPr/>
              </a:pPr>
              <a:t>‹#›</a:t>
            </a:fld>
            <a:endParaRPr lang="en-US" altLang="tr-TR"/>
          </a:p>
        </p:txBody>
      </p:sp>
    </p:spTree>
    <p:extLst>
      <p:ext uri="{BB962C8B-B14F-4D97-AF65-F5344CB8AC3E}">
        <p14:creationId xmlns:p14="http://schemas.microsoft.com/office/powerpoint/2010/main" val="2602010474"/>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a:defRPr/>
            </a:pPr>
            <a:fld id="{2241B862-D40E-457F-966A-53C72230B598}" type="datetimeFigureOut">
              <a:rPr lang="en-US" smtClean="0"/>
              <a:pPr>
                <a:defRPr/>
              </a:pPr>
              <a:t>9/29/2021</a:t>
            </a:fld>
            <a:endParaRPr lang="en-US"/>
          </a:p>
        </p:txBody>
      </p:sp>
      <p:sp>
        <p:nvSpPr>
          <p:cNvPr id="8" name="Altbilgi Yer Tutucusu 7"/>
          <p:cNvSpPr>
            <a:spLocks noGrp="1"/>
          </p:cNvSpPr>
          <p:nvPr>
            <p:ph type="ftr" sz="quarter" idx="11"/>
          </p:nvPr>
        </p:nvSpPr>
        <p:spPr/>
        <p:txBody>
          <a:bodyPr/>
          <a:lstStyle/>
          <a:p>
            <a:pPr>
              <a:defRPr/>
            </a:pPr>
            <a:endParaRPr lang="en-US"/>
          </a:p>
        </p:txBody>
      </p:sp>
      <p:sp>
        <p:nvSpPr>
          <p:cNvPr id="9" name="Slayt Numarası Yer Tutucusu 8"/>
          <p:cNvSpPr>
            <a:spLocks noGrp="1"/>
          </p:cNvSpPr>
          <p:nvPr>
            <p:ph type="sldNum" sz="quarter" idx="12"/>
          </p:nvPr>
        </p:nvSpPr>
        <p:spPr/>
        <p:txBody>
          <a:bodyPr/>
          <a:lstStyle/>
          <a:p>
            <a:pPr>
              <a:defRPr/>
            </a:pPr>
            <a:fld id="{AF7D515E-1274-4F3C-8D02-4208555BD9D5}" type="slidenum">
              <a:rPr lang="en-US" altLang="tr-TR" smtClean="0"/>
              <a:pPr>
                <a:defRPr/>
              </a:pPr>
              <a:t>‹#›</a:t>
            </a:fld>
            <a:endParaRPr lang="en-US" altLang="tr-TR"/>
          </a:p>
        </p:txBody>
      </p:sp>
    </p:spTree>
    <p:extLst>
      <p:ext uri="{BB962C8B-B14F-4D97-AF65-F5344CB8AC3E}">
        <p14:creationId xmlns:p14="http://schemas.microsoft.com/office/powerpoint/2010/main" val="488575040"/>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a:defRPr/>
            </a:pPr>
            <a:fld id="{E1B09E34-B578-45DD-AE54-E1DF368A9AA3}" type="datetimeFigureOut">
              <a:rPr lang="en-US" smtClean="0"/>
              <a:pPr>
                <a:defRPr/>
              </a:pPr>
              <a:t>9/29/2021</a:t>
            </a:fld>
            <a:endParaRPr lang="en-US"/>
          </a:p>
        </p:txBody>
      </p:sp>
      <p:sp>
        <p:nvSpPr>
          <p:cNvPr id="4" name="Altbilgi Yer Tutucusu 3"/>
          <p:cNvSpPr>
            <a:spLocks noGrp="1"/>
          </p:cNvSpPr>
          <p:nvPr>
            <p:ph type="ftr" sz="quarter" idx="11"/>
          </p:nvPr>
        </p:nvSpPr>
        <p:spPr/>
        <p:txBody>
          <a:bodyPr/>
          <a:lstStyle/>
          <a:p>
            <a:pPr>
              <a:defRPr/>
            </a:pPr>
            <a:endParaRPr lang="en-US"/>
          </a:p>
        </p:txBody>
      </p:sp>
      <p:sp>
        <p:nvSpPr>
          <p:cNvPr id="5" name="Slayt Numarası Yer Tutucusu 4"/>
          <p:cNvSpPr>
            <a:spLocks noGrp="1"/>
          </p:cNvSpPr>
          <p:nvPr>
            <p:ph type="sldNum" sz="quarter" idx="12"/>
          </p:nvPr>
        </p:nvSpPr>
        <p:spPr/>
        <p:txBody>
          <a:bodyPr/>
          <a:lstStyle/>
          <a:p>
            <a:pPr>
              <a:defRPr/>
            </a:pPr>
            <a:fld id="{F9754269-3946-4BB8-BCE4-6732463F4A4C}" type="slidenum">
              <a:rPr lang="en-US" altLang="tr-TR" smtClean="0"/>
              <a:pPr>
                <a:defRPr/>
              </a:pPr>
              <a:t>‹#›</a:t>
            </a:fld>
            <a:endParaRPr lang="en-US" altLang="tr-TR"/>
          </a:p>
        </p:txBody>
      </p:sp>
    </p:spTree>
    <p:extLst>
      <p:ext uri="{BB962C8B-B14F-4D97-AF65-F5344CB8AC3E}">
        <p14:creationId xmlns:p14="http://schemas.microsoft.com/office/powerpoint/2010/main" val="310223210"/>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082EF34-6DA4-430D-B2B4-246871938A32}" type="datetimeFigureOut">
              <a:rPr lang="en-US" smtClean="0"/>
              <a:pPr>
                <a:defRPr/>
              </a:pPr>
              <a:t>9/29/2021</a:t>
            </a:fld>
            <a:endParaRPr lang="en-US"/>
          </a:p>
        </p:txBody>
      </p:sp>
      <p:sp>
        <p:nvSpPr>
          <p:cNvPr id="3" name="Altbilgi Yer Tutucusu 2"/>
          <p:cNvSpPr>
            <a:spLocks noGrp="1"/>
          </p:cNvSpPr>
          <p:nvPr>
            <p:ph type="ftr" sz="quarter" idx="11"/>
          </p:nvPr>
        </p:nvSpPr>
        <p:spPr/>
        <p:txBody>
          <a:bodyPr/>
          <a:lstStyle/>
          <a:p>
            <a:pPr>
              <a:defRPr/>
            </a:pPr>
            <a:endParaRPr lang="en-US"/>
          </a:p>
        </p:txBody>
      </p:sp>
      <p:sp>
        <p:nvSpPr>
          <p:cNvPr id="4" name="Slayt Numarası Yer Tutucusu 3"/>
          <p:cNvSpPr>
            <a:spLocks noGrp="1"/>
          </p:cNvSpPr>
          <p:nvPr>
            <p:ph type="sldNum" sz="quarter" idx="12"/>
          </p:nvPr>
        </p:nvSpPr>
        <p:spPr/>
        <p:txBody>
          <a:bodyPr/>
          <a:lstStyle/>
          <a:p>
            <a:pPr>
              <a:defRPr/>
            </a:pPr>
            <a:fld id="{5CDC0875-385F-430B-BB3F-5109191316C5}" type="slidenum">
              <a:rPr lang="en-US" altLang="tr-TR" smtClean="0"/>
              <a:pPr>
                <a:defRPr/>
              </a:pPr>
              <a:t>‹#›</a:t>
            </a:fld>
            <a:endParaRPr lang="en-US" altLang="tr-TR"/>
          </a:p>
        </p:txBody>
      </p:sp>
    </p:spTree>
    <p:extLst>
      <p:ext uri="{BB962C8B-B14F-4D97-AF65-F5344CB8AC3E}">
        <p14:creationId xmlns:p14="http://schemas.microsoft.com/office/powerpoint/2010/main" val="1108172899"/>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a:defRPr/>
            </a:pPr>
            <a:fld id="{72548F3E-78C3-411F-89D6-487C19BB5B02}" type="datetimeFigureOut">
              <a:rPr lang="en-US" smtClean="0"/>
              <a:pPr>
                <a:defRPr/>
              </a:pPr>
              <a:t>9/29/2021</a:t>
            </a:fld>
            <a:endParaRPr lang="en-US"/>
          </a:p>
        </p:txBody>
      </p:sp>
      <p:sp>
        <p:nvSpPr>
          <p:cNvPr id="6" name="Altbilgi Yer Tutucusu 5"/>
          <p:cNvSpPr>
            <a:spLocks noGrp="1"/>
          </p:cNvSpPr>
          <p:nvPr>
            <p:ph type="ftr" sz="quarter" idx="11"/>
          </p:nvPr>
        </p:nvSpPr>
        <p:spPr/>
        <p:txBody>
          <a:bodyPr/>
          <a:lstStyle/>
          <a:p>
            <a:pPr>
              <a:defRPr/>
            </a:pPr>
            <a:endParaRPr lang="en-US"/>
          </a:p>
        </p:txBody>
      </p:sp>
      <p:sp>
        <p:nvSpPr>
          <p:cNvPr id="7" name="Slayt Numarası Yer Tutucusu 6"/>
          <p:cNvSpPr>
            <a:spLocks noGrp="1"/>
          </p:cNvSpPr>
          <p:nvPr>
            <p:ph type="sldNum" sz="quarter" idx="12"/>
          </p:nvPr>
        </p:nvSpPr>
        <p:spPr/>
        <p:txBody>
          <a:bodyPr/>
          <a:lstStyle/>
          <a:p>
            <a:pPr>
              <a:defRPr/>
            </a:pPr>
            <a:fld id="{AFF28BE8-EB31-427B-8BAF-3B0BFBA64870}" type="slidenum">
              <a:rPr lang="en-US" altLang="tr-TR" smtClean="0"/>
              <a:pPr>
                <a:defRPr/>
              </a:pPr>
              <a:t>‹#›</a:t>
            </a:fld>
            <a:endParaRPr lang="en-US" altLang="tr-TR"/>
          </a:p>
        </p:txBody>
      </p:sp>
    </p:spTree>
    <p:extLst>
      <p:ext uri="{BB962C8B-B14F-4D97-AF65-F5344CB8AC3E}">
        <p14:creationId xmlns:p14="http://schemas.microsoft.com/office/powerpoint/2010/main" val="659724329"/>
      </p:ext>
    </p:extLst>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a:defRPr/>
            </a:pPr>
            <a:fld id="{981109E2-E8ED-4370-9F57-327FD37B2764}" type="datetimeFigureOut">
              <a:rPr lang="en-US" smtClean="0"/>
              <a:pPr>
                <a:defRPr/>
              </a:pPr>
              <a:t>9/29/2021</a:t>
            </a:fld>
            <a:endParaRPr lang="en-US"/>
          </a:p>
        </p:txBody>
      </p:sp>
      <p:sp>
        <p:nvSpPr>
          <p:cNvPr id="6" name="Altbilgi Yer Tutucusu 5"/>
          <p:cNvSpPr>
            <a:spLocks noGrp="1"/>
          </p:cNvSpPr>
          <p:nvPr>
            <p:ph type="ftr" sz="quarter" idx="11"/>
          </p:nvPr>
        </p:nvSpPr>
        <p:spPr/>
        <p:txBody>
          <a:bodyPr/>
          <a:lstStyle/>
          <a:p>
            <a:pPr>
              <a:defRPr/>
            </a:pPr>
            <a:endParaRPr lang="en-US"/>
          </a:p>
        </p:txBody>
      </p:sp>
      <p:sp>
        <p:nvSpPr>
          <p:cNvPr id="7" name="Slayt Numarası Yer Tutucusu 6"/>
          <p:cNvSpPr>
            <a:spLocks noGrp="1"/>
          </p:cNvSpPr>
          <p:nvPr>
            <p:ph type="sldNum" sz="quarter" idx="12"/>
          </p:nvPr>
        </p:nvSpPr>
        <p:spPr/>
        <p:txBody>
          <a:bodyPr/>
          <a:lstStyle/>
          <a:p>
            <a:pPr>
              <a:defRPr/>
            </a:pPr>
            <a:fld id="{405C781F-4135-4849-8292-233D9FF7959C}" type="slidenum">
              <a:rPr lang="en-US" altLang="tr-TR" smtClean="0"/>
              <a:pPr>
                <a:defRPr/>
              </a:pPr>
              <a:t>‹#›</a:t>
            </a:fld>
            <a:endParaRPr lang="en-US" altLang="tr-TR"/>
          </a:p>
        </p:txBody>
      </p:sp>
    </p:spTree>
    <p:extLst>
      <p:ext uri="{BB962C8B-B14F-4D97-AF65-F5344CB8AC3E}">
        <p14:creationId xmlns:p14="http://schemas.microsoft.com/office/powerpoint/2010/main" val="881364493"/>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13CD024-8928-427A-830B-99174A420382}" type="datetimeFigureOut">
              <a:rPr lang="en-US" smtClean="0"/>
              <a:pPr>
                <a:defRPr/>
              </a:pPr>
              <a:t>9/29/2021</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68D4550-D4DA-4A90-B15C-A4C289619821}" type="slidenum">
              <a:rPr lang="en-US" altLang="tr-TR" smtClean="0"/>
              <a:pPr>
                <a:defRPr/>
              </a:pPr>
              <a:t>‹#›</a:t>
            </a:fld>
            <a:endParaRPr lang="en-US" altLang="tr-TR"/>
          </a:p>
        </p:txBody>
      </p:sp>
    </p:spTree>
    <p:extLst>
      <p:ext uri="{BB962C8B-B14F-4D97-AF65-F5344CB8AC3E}">
        <p14:creationId xmlns:p14="http://schemas.microsoft.com/office/powerpoint/2010/main" val="375644106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3.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4.jpeg"/><Relationship Id="rId7"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2.jpg"/><Relationship Id="rId7"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pro\Desktop\Untitl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 y="-748067"/>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C:\Users\pro\Desktop\Untitled-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1563" y="5124450"/>
            <a:ext cx="2290762"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Dikdörtgen"/>
          <p:cNvSpPr/>
          <p:nvPr/>
        </p:nvSpPr>
        <p:spPr>
          <a:xfrm>
            <a:off x="-69056" y="3017632"/>
            <a:ext cx="12192000" cy="1754326"/>
          </a:xfrm>
          <a:prstGeom prst="rect">
            <a:avLst/>
          </a:prstGeom>
        </p:spPr>
        <p:txBody>
          <a:bodyPr>
            <a:spAutoFit/>
          </a:bodyPr>
          <a:lstStyle/>
          <a:p>
            <a:pPr algn="ctr" eaLnBrk="1" fontAlgn="auto" hangingPunct="1">
              <a:spcBef>
                <a:spcPts val="0"/>
              </a:spcBef>
              <a:spcAft>
                <a:spcPts val="0"/>
              </a:spcAft>
              <a:defRPr/>
            </a:pPr>
            <a:r>
              <a:rPr lang="tr-TR" sz="3600" b="1" dirty="0" smtClean="0">
                <a:ln w="0"/>
                <a:solidFill>
                  <a:schemeClr val="bg1"/>
                </a:solidFill>
                <a:effectLst>
                  <a:outerShdw blurRad="38100" dist="38100" dir="2700000" algn="tl">
                    <a:srgbClr val="000000">
                      <a:alpha val="43137"/>
                    </a:srgbClr>
                  </a:outerShdw>
                </a:effectLst>
                <a:latin typeface="+mn-lt"/>
                <a:cs typeface="+mn-cs"/>
              </a:rPr>
              <a:t>HASBİ ŞENGÜL İLKOKULU MÜDÜRLÜĞÜ</a:t>
            </a:r>
          </a:p>
          <a:p>
            <a:pPr algn="ctr" eaLnBrk="1" fontAlgn="auto" hangingPunct="1">
              <a:spcBef>
                <a:spcPts val="0"/>
              </a:spcBef>
              <a:spcAft>
                <a:spcPts val="0"/>
              </a:spcAft>
              <a:defRPr/>
            </a:pPr>
            <a:r>
              <a:rPr lang="tr-TR" sz="3600" b="1" dirty="0" smtClean="0">
                <a:ln w="0"/>
                <a:solidFill>
                  <a:schemeClr val="bg1"/>
                </a:solidFill>
                <a:effectLst>
                  <a:outerShdw blurRad="38100" dist="38100" dir="2700000" algn="tl">
                    <a:srgbClr val="000000">
                      <a:alpha val="43137"/>
                    </a:srgbClr>
                  </a:outerShdw>
                </a:effectLst>
                <a:latin typeface="+mn-lt"/>
                <a:cs typeface="+mn-cs"/>
              </a:rPr>
              <a:t>2020-2021 </a:t>
            </a:r>
          </a:p>
          <a:p>
            <a:pPr algn="ctr" eaLnBrk="1" fontAlgn="auto" hangingPunct="1">
              <a:spcBef>
                <a:spcPts val="0"/>
              </a:spcBef>
              <a:spcAft>
                <a:spcPts val="0"/>
              </a:spcAft>
              <a:defRPr/>
            </a:pPr>
            <a:r>
              <a:rPr lang="tr-TR" sz="3600" b="1" dirty="0" smtClean="0">
                <a:ln w="0"/>
                <a:solidFill>
                  <a:schemeClr val="bg1"/>
                </a:solidFill>
                <a:effectLst>
                  <a:outerShdw blurRad="38100" dist="38100" dir="2700000" algn="tl">
                    <a:srgbClr val="000000">
                      <a:alpha val="43137"/>
                    </a:srgbClr>
                  </a:outerShdw>
                </a:effectLst>
                <a:latin typeface="+mn-lt"/>
                <a:cs typeface="+mn-cs"/>
              </a:rPr>
              <a:t>BRİFİNG DOSYASI</a:t>
            </a:r>
            <a:endParaRPr lang="tr-TR" sz="3600" b="1" dirty="0">
              <a:ln w="0"/>
              <a:solidFill>
                <a:schemeClr val="bg1"/>
              </a:solidFill>
              <a:effectLst>
                <a:outerShdw blurRad="38100" dist="38100" dir="2700000" algn="tl">
                  <a:srgbClr val="000000">
                    <a:alpha val="43137"/>
                  </a:srgbClr>
                </a:outerShdw>
              </a:effectLst>
              <a:latin typeface="+mn-lt"/>
              <a:cs typeface="+mn-cs"/>
            </a:endParaRPr>
          </a:p>
        </p:txBody>
      </p:sp>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0471" y="281247"/>
            <a:ext cx="1740191" cy="1740191"/>
          </a:xfrm>
          <a:prstGeom prst="rect">
            <a:avLst/>
          </a:prstGeom>
        </p:spPr>
      </p:pic>
    </p:spTree>
    <p:extLst>
      <p:ext uri="{BB962C8B-B14F-4D97-AF65-F5344CB8AC3E}">
        <p14:creationId xmlns:p14="http://schemas.microsoft.com/office/powerpoint/2010/main" val="3591688217"/>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Resim 8"/>
          <p:cNvPicPr>
            <a:picLocks noChangeAspect="1"/>
          </p:cNvPicPr>
          <p:nvPr/>
        </p:nvPicPr>
        <p:blipFill>
          <a:blip r:embed="rId2">
            <a:extLst>
              <a:ext uri="{28A0092B-C50C-407E-A947-70E740481C1C}">
                <a14:useLocalDpi xmlns:a14="http://schemas.microsoft.com/office/drawing/2010/main" val="0"/>
              </a:ext>
            </a:extLst>
          </a:blip>
          <a:srcRect l="12627" r="7806" b="32959"/>
          <a:stretch>
            <a:fillRect/>
          </a:stretch>
        </p:blipFill>
        <p:spPr bwMode="auto">
          <a:xfrm>
            <a:off x="-10633" y="0"/>
            <a:ext cx="12192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2 Metin kutusu"/>
          <p:cNvSpPr txBox="1"/>
          <p:nvPr/>
        </p:nvSpPr>
        <p:spPr>
          <a:xfrm>
            <a:off x="0" y="749300"/>
            <a:ext cx="12192000" cy="584200"/>
          </a:xfrm>
          <a:prstGeom prst="rect">
            <a:avLst/>
          </a:prstGeom>
          <a:solidFill>
            <a:schemeClr val="accent1"/>
          </a:solidFill>
        </p:spPr>
        <p:txBody>
          <a:bodyPr wrap="square">
            <a:spAutoFit/>
          </a:bodyPr>
          <a:lstStyle/>
          <a:p>
            <a:pPr eaLnBrk="1" fontAlgn="auto" hangingPunct="1">
              <a:spcBef>
                <a:spcPts val="0"/>
              </a:spcBef>
              <a:spcAft>
                <a:spcPts val="0"/>
              </a:spcAft>
              <a:defRPr/>
            </a:pPr>
            <a:r>
              <a:rPr lang="tr-TR" sz="3200" dirty="0" smtClean="0">
                <a:solidFill>
                  <a:schemeClr val="bg1"/>
                </a:solidFill>
                <a:effectLst>
                  <a:outerShdw blurRad="38100" dist="38100" dir="2700000" algn="tl">
                    <a:srgbClr val="000000">
                      <a:alpha val="43137"/>
                    </a:srgbClr>
                  </a:outerShdw>
                </a:effectLst>
                <a:latin typeface="Cambria" pitchFamily="18" charset="0"/>
                <a:cs typeface="+mn-cs"/>
              </a:rPr>
              <a:t>                     </a:t>
            </a:r>
            <a:r>
              <a:rPr lang="tr-TR" sz="3200" b="1" dirty="0" smtClean="0">
                <a:solidFill>
                  <a:schemeClr val="bg1"/>
                </a:solidFill>
                <a:effectLst>
                  <a:outerShdw blurRad="38100" dist="38100" dir="2700000" algn="tl">
                    <a:srgbClr val="000000">
                      <a:alpha val="43137"/>
                    </a:srgbClr>
                  </a:outerShdw>
                </a:effectLst>
                <a:latin typeface="Cambria" pitchFamily="18" charset="0"/>
              </a:rPr>
              <a:t>HASBİ </a:t>
            </a:r>
            <a:r>
              <a:rPr lang="tr-TR" sz="3200" b="1" dirty="0">
                <a:solidFill>
                  <a:schemeClr val="bg1"/>
                </a:solidFill>
                <a:effectLst>
                  <a:outerShdw blurRad="38100" dist="38100" dir="2700000" algn="tl">
                    <a:srgbClr val="000000">
                      <a:alpha val="43137"/>
                    </a:srgbClr>
                  </a:outerShdw>
                </a:effectLst>
                <a:latin typeface="Cambria" pitchFamily="18" charset="0"/>
              </a:rPr>
              <a:t>ŞENGÜL İLKOKULU  MÜDÜRLÜĞÜ</a:t>
            </a:r>
            <a:r>
              <a:rPr lang="tr-TR" sz="3200" dirty="0" smtClean="0">
                <a:solidFill>
                  <a:schemeClr val="bg1"/>
                </a:solidFill>
                <a:effectLst>
                  <a:outerShdw blurRad="38100" dist="38100" dir="2700000" algn="tl">
                    <a:srgbClr val="000000">
                      <a:alpha val="43137"/>
                    </a:srgbClr>
                  </a:outerShdw>
                </a:effectLst>
                <a:latin typeface="Cambria" pitchFamily="18" charset="0"/>
                <a:cs typeface="+mn-cs"/>
              </a:rPr>
              <a:t> </a:t>
            </a:r>
            <a:r>
              <a:rPr lang="tr-TR" sz="3200" b="1" dirty="0" smtClean="0">
                <a:solidFill>
                  <a:schemeClr val="bg1"/>
                </a:solidFill>
                <a:effectLst>
                  <a:outerShdw blurRad="38100" dist="38100" dir="2700000" algn="tl">
                    <a:srgbClr val="000000">
                      <a:alpha val="43137"/>
                    </a:srgbClr>
                  </a:outerShdw>
                </a:effectLst>
                <a:latin typeface="Cambria" pitchFamily="18" charset="0"/>
                <a:cs typeface="+mn-cs"/>
              </a:rPr>
              <a:t>MALİ DURUM</a:t>
            </a:r>
            <a:endParaRPr lang="tr-TR" sz="3200" b="1" dirty="0">
              <a:solidFill>
                <a:schemeClr val="bg1"/>
              </a:solidFill>
              <a:effectLst>
                <a:outerShdw blurRad="38100" dist="38100" dir="2700000" algn="tl">
                  <a:srgbClr val="000000">
                    <a:alpha val="43137"/>
                  </a:srgbClr>
                </a:outerShdw>
              </a:effectLst>
              <a:latin typeface="Cambria" pitchFamily="18" charset="0"/>
              <a:cs typeface="+mn-cs"/>
            </a:endParaRP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507" y="400049"/>
            <a:ext cx="1392237" cy="1392237"/>
          </a:xfrm>
          <a:prstGeom prst="rect">
            <a:avLst/>
          </a:prstGeom>
        </p:spPr>
      </p:pic>
      <p:graphicFrame>
        <p:nvGraphicFramePr>
          <p:cNvPr id="10" name="Tablo 9"/>
          <p:cNvGraphicFramePr>
            <a:graphicFrameLocks noGrp="1"/>
          </p:cNvGraphicFramePr>
          <p:nvPr>
            <p:extLst>
              <p:ext uri="{D42A27DB-BD31-4B8C-83A1-F6EECF244321}">
                <p14:modId xmlns:p14="http://schemas.microsoft.com/office/powerpoint/2010/main" val="3973624646"/>
              </p:ext>
            </p:extLst>
          </p:nvPr>
        </p:nvGraphicFramePr>
        <p:xfrm>
          <a:off x="1408258" y="2213264"/>
          <a:ext cx="9938109" cy="1565200"/>
        </p:xfrm>
        <a:graphic>
          <a:graphicData uri="http://schemas.openxmlformats.org/drawingml/2006/table">
            <a:tbl>
              <a:tblPr/>
              <a:tblGrid>
                <a:gridCol w="1910023">
                  <a:extLst>
                    <a:ext uri="{9D8B030D-6E8A-4147-A177-3AD203B41FA5}">
                      <a16:colId xmlns:a16="http://schemas.microsoft.com/office/drawing/2014/main" xmlns="" val="3664886603"/>
                    </a:ext>
                  </a:extLst>
                </a:gridCol>
                <a:gridCol w="1924742">
                  <a:extLst>
                    <a:ext uri="{9D8B030D-6E8A-4147-A177-3AD203B41FA5}">
                      <a16:colId xmlns:a16="http://schemas.microsoft.com/office/drawing/2014/main" xmlns="" val="2314379863"/>
                    </a:ext>
                  </a:extLst>
                </a:gridCol>
                <a:gridCol w="2002809">
                  <a:extLst>
                    <a:ext uri="{9D8B030D-6E8A-4147-A177-3AD203B41FA5}">
                      <a16:colId xmlns:a16="http://schemas.microsoft.com/office/drawing/2014/main" xmlns="" val="2418387242"/>
                    </a:ext>
                  </a:extLst>
                </a:gridCol>
                <a:gridCol w="2358650">
                  <a:extLst>
                    <a:ext uri="{9D8B030D-6E8A-4147-A177-3AD203B41FA5}">
                      <a16:colId xmlns:a16="http://schemas.microsoft.com/office/drawing/2014/main" xmlns="" val="3265336450"/>
                    </a:ext>
                  </a:extLst>
                </a:gridCol>
                <a:gridCol w="1741885">
                  <a:extLst>
                    <a:ext uri="{9D8B030D-6E8A-4147-A177-3AD203B41FA5}">
                      <a16:colId xmlns:a16="http://schemas.microsoft.com/office/drawing/2014/main" xmlns="" val="737826595"/>
                    </a:ext>
                  </a:extLst>
                </a:gridCol>
              </a:tblGrid>
              <a:tr h="763798">
                <a:tc rowSpan="4">
                  <a:txBody>
                    <a:bodyPr/>
                    <a:lstStyle/>
                    <a:p>
                      <a:pPr algn="ctr" fontAlgn="ctr"/>
                      <a:r>
                        <a:rPr lang="tr-TR" sz="1400" b="1" i="0" u="none" strike="noStrike" dirty="0" smtClean="0">
                          <a:solidFill>
                            <a:srgbClr val="000000"/>
                          </a:solidFill>
                          <a:effectLst/>
                          <a:latin typeface="Times New Roman" panose="02020603050405020304" pitchFamily="18" charset="0"/>
                        </a:rPr>
                        <a:t>KANTİN GELİRLERİ</a:t>
                      </a:r>
                      <a:endParaRPr lang="tr-TR" sz="14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400" b="1" i="0" u="none" strike="noStrike" dirty="0">
                          <a:solidFill>
                            <a:srgbClr val="000000"/>
                          </a:solidFill>
                          <a:effectLst/>
                          <a:latin typeface="Times New Roman" panose="02020603050405020304" pitchFamily="18" charset="0"/>
                        </a:rPr>
                        <a:t>Yılı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400" b="1" i="0" u="none" strike="noStrike" dirty="0">
                          <a:solidFill>
                            <a:srgbClr val="000000"/>
                          </a:solidFill>
                          <a:effectLst/>
                          <a:latin typeface="Times New Roman" panose="02020603050405020304" pitchFamily="18" charset="0"/>
                        </a:rPr>
                        <a:t>Önceki Yıldan Devir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400" b="1" i="0" u="none" strike="noStrike" dirty="0">
                          <a:solidFill>
                            <a:srgbClr val="000000"/>
                          </a:solidFill>
                          <a:effectLst/>
                          <a:latin typeface="Times New Roman" panose="02020603050405020304" pitchFamily="18" charset="0"/>
                        </a:rPr>
                        <a:t>İlçe </a:t>
                      </a:r>
                      <a:r>
                        <a:rPr lang="tr-TR" sz="1400" b="1" i="0" u="none" strike="noStrike" dirty="0" err="1">
                          <a:solidFill>
                            <a:srgbClr val="000000"/>
                          </a:solidFill>
                          <a:effectLst/>
                          <a:latin typeface="Times New Roman" panose="02020603050405020304" pitchFamily="18" charset="0"/>
                        </a:rPr>
                        <a:t>MEM'e</a:t>
                      </a:r>
                      <a:r>
                        <a:rPr lang="tr-TR" sz="1400" b="1" i="0" u="none" strike="noStrike" dirty="0">
                          <a:solidFill>
                            <a:srgbClr val="000000"/>
                          </a:solidFill>
                          <a:effectLst/>
                          <a:latin typeface="Times New Roman" panose="02020603050405020304" pitchFamily="18" charset="0"/>
                        </a:rPr>
                        <a:t> </a:t>
                      </a:r>
                      <a:r>
                        <a:rPr lang="tr-TR" sz="1400" b="1" i="0" u="none" strike="noStrike" dirty="0" smtClean="0">
                          <a:solidFill>
                            <a:srgbClr val="000000"/>
                          </a:solidFill>
                          <a:effectLst/>
                          <a:latin typeface="Times New Roman" panose="02020603050405020304" pitchFamily="18" charset="0"/>
                        </a:rPr>
                        <a:t>aktarılan</a:t>
                      </a:r>
                      <a:endParaRPr lang="tr-TR" sz="14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400" b="1" i="0" u="none" strike="noStrike" dirty="0">
                          <a:solidFill>
                            <a:srgbClr val="000000"/>
                          </a:solidFill>
                          <a:effectLst/>
                          <a:latin typeface="Times New Roman" panose="02020603050405020304" pitchFamily="18" charset="0"/>
                        </a:rPr>
                        <a:t>Toplam Gelir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xmlns="" val="4236207288"/>
                  </a:ext>
                </a:extLst>
              </a:tr>
              <a:tr h="267134">
                <a:tc vMerge="1">
                  <a:txBody>
                    <a:bodyPr/>
                    <a:lstStyle/>
                    <a:p>
                      <a:pPr algn="ctr" fontAlgn="ctr"/>
                      <a:endParaRPr lang="tr-TR"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fontAlgn="ctr"/>
                      <a:r>
                        <a:rPr lang="tr-TR" sz="1400" b="0" i="0" u="none" strike="noStrike" dirty="0" smtClean="0">
                          <a:solidFill>
                            <a:srgbClr val="000000"/>
                          </a:solidFill>
                          <a:effectLst/>
                          <a:latin typeface="Times New Roman" panose="02020603050405020304" pitchFamily="18" charset="0"/>
                        </a:rPr>
                        <a:t>2019</a:t>
                      </a:r>
                      <a:endParaRPr lang="tr-TR"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rowSpan="3" gridSpan="3">
                  <a:txBody>
                    <a:bodyPr/>
                    <a:lstStyle/>
                    <a:p>
                      <a:pPr algn="ctr" fontAlgn="ctr"/>
                      <a:r>
                        <a:rPr lang="tr-TR" sz="1400" b="1" i="0" u="none" strike="noStrike" dirty="0" smtClean="0">
                          <a:solidFill>
                            <a:srgbClr val="000000"/>
                          </a:solidFill>
                          <a:effectLst/>
                          <a:latin typeface="Times New Roman" panose="02020603050405020304" pitchFamily="18" charset="0"/>
                        </a:rPr>
                        <a:t>OKULU</a:t>
                      </a:r>
                      <a:r>
                        <a:rPr lang="tr-TR" sz="1400" b="1" i="0" u="none" strike="noStrike" baseline="0" dirty="0" smtClean="0">
                          <a:solidFill>
                            <a:srgbClr val="000000"/>
                          </a:solidFill>
                          <a:effectLst/>
                          <a:latin typeface="Times New Roman" panose="02020603050405020304" pitchFamily="18" charset="0"/>
                        </a:rPr>
                        <a:t>MUZDA KANTİN MEVCUT DEĞİLDİR.</a:t>
                      </a:r>
                      <a:endParaRPr lang="tr-TR" sz="14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rowSpan="3" hMerge="1">
                  <a:txBody>
                    <a:bodyPr/>
                    <a:lstStyle/>
                    <a:p>
                      <a:pPr algn="ctr" fontAlgn="ctr"/>
                      <a:endParaRPr lang="tr-TR"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rowSpan="3" hMerge="1">
                  <a:txBody>
                    <a:bodyPr/>
                    <a:lstStyle/>
                    <a:p>
                      <a:pPr algn="ctr" fontAlgn="ctr"/>
                      <a:endParaRPr lang="tr-TR" sz="14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xmlns="" val="736129732"/>
                  </a:ext>
                </a:extLst>
              </a:tr>
              <a:tr h="267134">
                <a:tc vMerge="1">
                  <a:txBody>
                    <a:bodyPr/>
                    <a:lstStyle/>
                    <a:p>
                      <a:pPr algn="ctr" fontAlgn="ctr"/>
                      <a:endParaRPr lang="tr-TR"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fontAlgn="ctr"/>
                      <a:r>
                        <a:rPr lang="tr-TR" sz="1400" b="0" i="0" u="none" strike="noStrike" dirty="0" smtClean="0">
                          <a:solidFill>
                            <a:srgbClr val="000000"/>
                          </a:solidFill>
                          <a:effectLst/>
                          <a:latin typeface="Times New Roman" panose="02020603050405020304" pitchFamily="18" charset="0"/>
                        </a:rPr>
                        <a:t>2020</a:t>
                      </a:r>
                      <a:endParaRPr lang="tr-TR"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gridSpan="3" vMerge="1">
                  <a:txBody>
                    <a:bodyPr/>
                    <a:lstStyle/>
                    <a:p>
                      <a:pPr algn="ctr" fontAlgn="ctr"/>
                      <a:endParaRPr lang="tr-TR"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vMerge="1">
                  <a:txBody>
                    <a:bodyPr/>
                    <a:lstStyle/>
                    <a:p>
                      <a:pPr algn="ctr" fontAlgn="ctr"/>
                      <a:endParaRPr lang="tr-TR"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vMerge="1">
                  <a:txBody>
                    <a:bodyPr/>
                    <a:lstStyle/>
                    <a:p>
                      <a:pPr algn="ctr" fontAlgn="ctr"/>
                      <a:endParaRPr lang="tr-TR"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extLst>
                  <a:ext uri="{0D108BD9-81ED-4DB2-BD59-A6C34878D82A}">
                    <a16:rowId xmlns:a16="http://schemas.microsoft.com/office/drawing/2014/main" xmlns="" val="198698152"/>
                  </a:ext>
                </a:extLst>
              </a:tr>
              <a:tr h="267134">
                <a:tc vMerge="1">
                  <a:txBody>
                    <a:bodyPr/>
                    <a:lstStyle/>
                    <a:p>
                      <a:pPr algn="ctr" fontAlgn="b"/>
                      <a:endParaRPr lang="tr-TR"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400" b="0" i="0" u="none" strike="noStrike" dirty="0" smtClean="0">
                          <a:solidFill>
                            <a:srgbClr val="000000"/>
                          </a:solidFill>
                          <a:effectLst/>
                          <a:latin typeface="Calibri" panose="020F0502020204030204" pitchFamily="34" charset="0"/>
                        </a:rPr>
                        <a:t>2021</a:t>
                      </a:r>
                      <a:endParaRPr lang="tr-TR"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vMerge="1">
                  <a:txBody>
                    <a:bodyPr/>
                    <a:lstStyle/>
                    <a:p>
                      <a:pPr algn="ctr" fontAlgn="b"/>
                      <a:endParaRPr lang="tr-TR"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pPr algn="ctr" fontAlgn="b"/>
                      <a:endParaRPr lang="tr-TR"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pPr algn="ctr" fontAlgn="b"/>
                      <a:endParaRPr lang="tr-TR"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85816122"/>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75516063"/>
              </p:ext>
            </p:extLst>
          </p:nvPr>
        </p:nvGraphicFramePr>
        <p:xfrm>
          <a:off x="1387014" y="4152486"/>
          <a:ext cx="9948501" cy="771144"/>
        </p:xfrm>
        <a:graphic>
          <a:graphicData uri="http://schemas.openxmlformats.org/drawingml/2006/table">
            <a:tbl>
              <a:tblPr firstRow="1" firstCol="1" bandRow="1"/>
              <a:tblGrid>
                <a:gridCol w="4973711"/>
                <a:gridCol w="4974790"/>
              </a:tblGrid>
              <a:tr h="0">
                <a:tc>
                  <a:txBody>
                    <a:bodyPr/>
                    <a:lstStyle/>
                    <a:p>
                      <a:pPr algn="ctr">
                        <a:lnSpc>
                          <a:spcPct val="115000"/>
                        </a:lnSpc>
                        <a:spcAft>
                          <a:spcPts val="0"/>
                        </a:spcAft>
                      </a:pPr>
                      <a:r>
                        <a:rPr lang="tr-TR" sz="1400" dirty="0" smtClean="0">
                          <a:effectLst/>
                          <a:latin typeface="Calibri"/>
                          <a:ea typeface="Calibri"/>
                          <a:cs typeface="Times New Roman"/>
                        </a:rPr>
                        <a:t>NAKDİ YARDIMLAR</a:t>
                      </a:r>
                      <a:endParaRPr lang="tr-TR"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tr-TR" sz="1400" dirty="0" smtClean="0">
                          <a:effectLst/>
                          <a:latin typeface="Calibri"/>
                          <a:ea typeface="Calibri"/>
                          <a:cs typeface="Times New Roman"/>
                        </a:rPr>
                        <a:t>AYNİ</a:t>
                      </a:r>
                      <a:r>
                        <a:rPr lang="tr-TR" sz="1400" baseline="0" dirty="0" smtClean="0">
                          <a:effectLst/>
                          <a:latin typeface="Calibri"/>
                          <a:ea typeface="Calibri"/>
                          <a:cs typeface="Times New Roman"/>
                        </a:rPr>
                        <a:t> YARDIMLAR (DONATIM-SARF MALZEMESİ V.B)</a:t>
                      </a:r>
                      <a:endParaRPr lang="tr-TR"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471170">
                <a:tc>
                  <a:txBody>
                    <a:bodyPr/>
                    <a:lstStyle/>
                    <a:p>
                      <a:pPr algn="ctr">
                        <a:lnSpc>
                          <a:spcPct val="115000"/>
                        </a:lnSpc>
                        <a:spcAft>
                          <a:spcPts val="0"/>
                        </a:spcAft>
                      </a:pPr>
                      <a:r>
                        <a:rPr lang="tr-TR" sz="1500" dirty="0">
                          <a:effectLst/>
                          <a:latin typeface="Calibri"/>
                          <a:ea typeface="Calibri"/>
                          <a:cs typeface="Times New Roman"/>
                        </a:rPr>
                        <a:t> </a:t>
                      </a:r>
                      <a:endParaRPr lang="tr-TR"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tr-TR" sz="1500" dirty="0" smtClean="0">
                          <a:effectLst/>
                          <a:latin typeface="Calibri"/>
                          <a:ea typeface="Calibri"/>
                          <a:cs typeface="Times New Roman"/>
                        </a:rPr>
                        <a:t>2020-2021 Yılında İl Milli Eğitim Müdürlüğü tarafından kamera</a:t>
                      </a:r>
                      <a:r>
                        <a:rPr lang="tr-TR" sz="1500" baseline="0" dirty="0" smtClean="0">
                          <a:effectLst/>
                          <a:latin typeface="Calibri"/>
                          <a:ea typeface="Calibri"/>
                          <a:cs typeface="Times New Roman"/>
                        </a:rPr>
                        <a:t> ve hijyen malzemeleri ihtiyacımız karşılanmıştır.</a:t>
                      </a:r>
                      <a:endParaRPr lang="tr-TR"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Tree>
    <p:extLst>
      <p:ext uri="{BB962C8B-B14F-4D97-AF65-F5344CB8AC3E}">
        <p14:creationId xmlns:p14="http://schemas.microsoft.com/office/powerpoint/2010/main" val="1501457753"/>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Resim 8"/>
          <p:cNvPicPr>
            <a:picLocks noChangeAspect="1"/>
          </p:cNvPicPr>
          <p:nvPr/>
        </p:nvPicPr>
        <p:blipFill>
          <a:blip r:embed="rId2">
            <a:extLst>
              <a:ext uri="{28A0092B-C50C-407E-A947-70E740481C1C}">
                <a14:useLocalDpi xmlns:a14="http://schemas.microsoft.com/office/drawing/2010/main" val="0"/>
              </a:ext>
            </a:extLst>
          </a:blip>
          <a:srcRect l="12627" r="7806" b="32959"/>
          <a:stretch>
            <a:fillRect/>
          </a:stretch>
        </p:blipFill>
        <p:spPr bwMode="auto">
          <a:xfrm>
            <a:off x="0" y="22225"/>
            <a:ext cx="12192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2 Metin kutusu"/>
          <p:cNvSpPr txBox="1"/>
          <p:nvPr/>
        </p:nvSpPr>
        <p:spPr>
          <a:xfrm>
            <a:off x="0" y="749300"/>
            <a:ext cx="12192000" cy="1077218"/>
          </a:xfrm>
          <a:prstGeom prst="rect">
            <a:avLst/>
          </a:prstGeom>
          <a:solidFill>
            <a:schemeClr val="accent1"/>
          </a:solidFill>
        </p:spPr>
        <p:txBody>
          <a:bodyPr wrap="square">
            <a:spAutoFit/>
          </a:bodyPr>
          <a:lstStyle/>
          <a:p>
            <a:pPr algn="ctr" eaLnBrk="1" fontAlgn="auto" hangingPunct="1">
              <a:spcBef>
                <a:spcPts val="0"/>
              </a:spcBef>
              <a:spcAft>
                <a:spcPts val="0"/>
              </a:spcAft>
              <a:defRPr/>
            </a:pPr>
            <a:r>
              <a:rPr lang="tr-TR" sz="3200" dirty="0" smtClean="0">
                <a:solidFill>
                  <a:schemeClr val="bg1"/>
                </a:solidFill>
                <a:effectLst>
                  <a:outerShdw blurRad="38100" dist="38100" dir="2700000" algn="tl">
                    <a:srgbClr val="000000">
                      <a:alpha val="43137"/>
                    </a:srgbClr>
                  </a:outerShdw>
                </a:effectLst>
                <a:latin typeface="Cambria" pitchFamily="18" charset="0"/>
                <a:cs typeface="+mn-cs"/>
              </a:rPr>
              <a:t>           </a:t>
            </a:r>
            <a:r>
              <a:rPr lang="tr-TR" sz="3200" b="1" dirty="0" smtClean="0">
                <a:solidFill>
                  <a:schemeClr val="bg1"/>
                </a:solidFill>
                <a:effectLst>
                  <a:outerShdw blurRad="38100" dist="38100" dir="2700000" algn="tl">
                    <a:srgbClr val="000000">
                      <a:alpha val="43137"/>
                    </a:srgbClr>
                  </a:outerShdw>
                </a:effectLst>
                <a:latin typeface="Cambria" pitchFamily="18" charset="0"/>
              </a:rPr>
              <a:t>HASBİ </a:t>
            </a:r>
            <a:r>
              <a:rPr lang="tr-TR" sz="3200" b="1" dirty="0">
                <a:solidFill>
                  <a:schemeClr val="bg1"/>
                </a:solidFill>
                <a:effectLst>
                  <a:outerShdw blurRad="38100" dist="38100" dir="2700000" algn="tl">
                    <a:srgbClr val="000000">
                      <a:alpha val="43137"/>
                    </a:srgbClr>
                  </a:outerShdw>
                </a:effectLst>
                <a:latin typeface="Cambria" pitchFamily="18" charset="0"/>
              </a:rPr>
              <a:t>ŞENGÜL İLKOKULU  </a:t>
            </a:r>
            <a:r>
              <a:rPr lang="tr-TR" sz="3200" b="1" dirty="0" smtClean="0">
                <a:solidFill>
                  <a:schemeClr val="bg1"/>
                </a:solidFill>
                <a:effectLst>
                  <a:outerShdw blurRad="38100" dist="38100" dir="2700000" algn="tl">
                    <a:srgbClr val="000000">
                      <a:alpha val="43137"/>
                    </a:srgbClr>
                  </a:outerShdw>
                </a:effectLst>
                <a:latin typeface="Cambria" pitchFamily="18" charset="0"/>
              </a:rPr>
              <a:t>MÜDÜRLÜĞÜ</a:t>
            </a:r>
          </a:p>
          <a:p>
            <a:pPr algn="ctr" eaLnBrk="1" fontAlgn="auto" hangingPunct="1">
              <a:spcBef>
                <a:spcPts val="0"/>
              </a:spcBef>
              <a:spcAft>
                <a:spcPts val="0"/>
              </a:spcAft>
              <a:defRPr/>
            </a:pPr>
            <a:r>
              <a:rPr lang="tr-TR" sz="3200" b="1" dirty="0">
                <a:solidFill>
                  <a:schemeClr val="bg1"/>
                </a:solidFill>
                <a:effectLst>
                  <a:outerShdw blurRad="38100" dist="38100" dir="2700000" algn="tl">
                    <a:srgbClr val="000000">
                      <a:alpha val="43137"/>
                    </a:srgbClr>
                  </a:outerShdw>
                </a:effectLst>
                <a:latin typeface="Cambria" pitchFamily="18" charset="0"/>
                <a:cs typeface="+mn-cs"/>
              </a:rPr>
              <a:t> </a:t>
            </a:r>
            <a:r>
              <a:rPr lang="tr-TR" sz="3200" b="1" dirty="0" smtClean="0">
                <a:solidFill>
                  <a:schemeClr val="bg1"/>
                </a:solidFill>
                <a:effectLst>
                  <a:outerShdw blurRad="38100" dist="38100" dir="2700000" algn="tl">
                    <a:srgbClr val="000000">
                      <a:alpha val="43137"/>
                    </a:srgbClr>
                  </a:outerShdw>
                </a:effectLst>
                <a:latin typeface="Cambria" pitchFamily="18" charset="0"/>
                <a:cs typeface="+mn-cs"/>
              </a:rPr>
              <a:t>      TAŞIMALI ÖĞRENCİLER</a:t>
            </a:r>
            <a:endParaRPr lang="tr-TR" sz="3200" b="1" dirty="0">
              <a:solidFill>
                <a:schemeClr val="bg1"/>
              </a:solidFill>
              <a:effectLst>
                <a:outerShdw blurRad="38100" dist="38100" dir="2700000" algn="tl">
                  <a:srgbClr val="000000">
                    <a:alpha val="43137"/>
                  </a:srgbClr>
                </a:outerShdw>
              </a:effectLst>
              <a:latin typeface="Cambria" pitchFamily="18" charset="0"/>
              <a:cs typeface="+mn-cs"/>
            </a:endParaRP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507" y="400049"/>
            <a:ext cx="1392237" cy="1392237"/>
          </a:xfrm>
          <a:prstGeom prst="rect">
            <a:avLst/>
          </a:prstGeom>
        </p:spPr>
      </p:pic>
      <p:graphicFrame>
        <p:nvGraphicFramePr>
          <p:cNvPr id="4" name="Tablo 3"/>
          <p:cNvGraphicFramePr>
            <a:graphicFrameLocks noGrp="1"/>
          </p:cNvGraphicFramePr>
          <p:nvPr>
            <p:extLst>
              <p:ext uri="{D42A27DB-BD31-4B8C-83A1-F6EECF244321}">
                <p14:modId xmlns:p14="http://schemas.microsoft.com/office/powerpoint/2010/main" val="3538021047"/>
              </p:ext>
            </p:extLst>
          </p:nvPr>
        </p:nvGraphicFramePr>
        <p:xfrm>
          <a:off x="1359950" y="3189767"/>
          <a:ext cx="9948501" cy="1154112"/>
        </p:xfrm>
        <a:graphic>
          <a:graphicData uri="http://schemas.openxmlformats.org/drawingml/2006/table">
            <a:tbl>
              <a:tblPr firstRow="1" firstCol="1" bandRow="1"/>
              <a:tblGrid>
                <a:gridCol w="4973711"/>
                <a:gridCol w="4974790"/>
              </a:tblGrid>
              <a:tr h="395205">
                <a:tc>
                  <a:txBody>
                    <a:bodyPr/>
                    <a:lstStyle/>
                    <a:p>
                      <a:pPr algn="ctr">
                        <a:lnSpc>
                          <a:spcPct val="115000"/>
                        </a:lnSpc>
                        <a:spcAft>
                          <a:spcPts val="0"/>
                        </a:spcAft>
                      </a:pPr>
                      <a:r>
                        <a:rPr lang="tr-TR" sz="1400" dirty="0">
                          <a:effectLst/>
                          <a:latin typeface="Calibri"/>
                          <a:ea typeface="Calibri"/>
                          <a:cs typeface="Times New Roman"/>
                        </a:rPr>
                        <a:t>OKULA TAŞIMALI GELEN ÖĞRENCİ SAYISI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tr-TR" sz="1400" dirty="0">
                          <a:effectLst/>
                          <a:latin typeface="Calibri"/>
                          <a:ea typeface="Calibri"/>
                          <a:cs typeface="Times New Roman"/>
                        </a:rPr>
                        <a:t>TAŞIMALI YEMEK HİZMETİNDEN FAYDALANAN ÖĞRENCİ SAYISI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758907">
                <a:tc>
                  <a:txBody>
                    <a:bodyPr/>
                    <a:lstStyle/>
                    <a:p>
                      <a:pPr algn="ctr">
                        <a:lnSpc>
                          <a:spcPct val="115000"/>
                        </a:lnSpc>
                        <a:spcAft>
                          <a:spcPts val="0"/>
                        </a:spcAft>
                      </a:pPr>
                      <a:r>
                        <a:rPr lang="tr-TR" sz="1500" dirty="0" smtClean="0">
                          <a:effectLst/>
                          <a:latin typeface="Calibri"/>
                          <a:ea typeface="Calibri"/>
                          <a:cs typeface="Times New Roman"/>
                        </a:rPr>
                        <a:t>21</a:t>
                      </a:r>
                      <a:endParaRPr lang="tr-TR"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tr-TR" sz="1500" dirty="0" smtClean="0">
                          <a:effectLst/>
                          <a:latin typeface="Calibri"/>
                          <a:ea typeface="Calibri"/>
                          <a:cs typeface="Times New Roman"/>
                        </a:rPr>
                        <a:t>Pandemi</a:t>
                      </a:r>
                      <a:r>
                        <a:rPr lang="tr-TR" sz="1500" baseline="0" dirty="0" smtClean="0">
                          <a:effectLst/>
                          <a:latin typeface="Calibri"/>
                          <a:ea typeface="Calibri"/>
                          <a:cs typeface="Times New Roman"/>
                        </a:rPr>
                        <a:t> nedeni ile yemek hizmeti verilmemiştir.</a:t>
                      </a:r>
                      <a:endParaRPr lang="tr-TR"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Tree>
    <p:extLst>
      <p:ext uri="{BB962C8B-B14F-4D97-AF65-F5344CB8AC3E}">
        <p14:creationId xmlns:p14="http://schemas.microsoft.com/office/powerpoint/2010/main" val="737010991"/>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pro\Desktop\Untitl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3175"/>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Metin kutusu 22"/>
          <p:cNvSpPr txBox="1">
            <a:spLocks noChangeArrowheads="1"/>
          </p:cNvSpPr>
          <p:nvPr/>
        </p:nvSpPr>
        <p:spPr bwMode="auto">
          <a:xfrm>
            <a:off x="10261600" y="1585913"/>
            <a:ext cx="147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2000" b="1" dirty="0" smtClean="0">
                <a:solidFill>
                  <a:schemeClr val="tx2"/>
                </a:solidFill>
                <a:latin typeface="Cambria" pitchFamily="18" charset="0"/>
              </a:rPr>
              <a:t>ALİAĞA </a:t>
            </a:r>
            <a:endParaRPr lang="tr-TR" altLang="tr-TR" sz="2000" b="1" dirty="0">
              <a:solidFill>
                <a:schemeClr val="tx2"/>
              </a:solidFill>
              <a:latin typeface="Cambria" pitchFamily="18" charset="0"/>
            </a:endParaRPr>
          </a:p>
          <a:p>
            <a:pPr algn="ctr" eaLnBrk="1" hangingPunct="1"/>
            <a:r>
              <a:rPr lang="tr-TR" altLang="tr-TR" sz="2000" b="1" dirty="0">
                <a:solidFill>
                  <a:schemeClr val="tx2"/>
                </a:solidFill>
                <a:latin typeface="Cambria" pitchFamily="18" charset="0"/>
              </a:rPr>
              <a:t>İLÇE  MEM</a:t>
            </a:r>
          </a:p>
        </p:txBody>
      </p:sp>
      <p:sp>
        <p:nvSpPr>
          <p:cNvPr id="17412" name="Dikdörtgen 1"/>
          <p:cNvSpPr>
            <a:spLocks noChangeArrowheads="1"/>
          </p:cNvSpPr>
          <p:nvPr/>
        </p:nvSpPr>
        <p:spPr bwMode="auto">
          <a:xfrm>
            <a:off x="10321925" y="2420938"/>
            <a:ext cx="13827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1600" b="1" dirty="0" smtClean="0">
                <a:solidFill>
                  <a:srgbClr val="002060"/>
                </a:solidFill>
                <a:latin typeface="Cambria" pitchFamily="18" charset="0"/>
              </a:rPr>
              <a:t>2020-2021</a:t>
            </a:r>
            <a:endParaRPr lang="tr-TR" altLang="tr-TR" sz="1600" b="1" dirty="0">
              <a:solidFill>
                <a:srgbClr val="002060"/>
              </a:solidFill>
              <a:latin typeface="Cambria" pitchFamily="18" charset="0"/>
            </a:endParaRPr>
          </a:p>
        </p:txBody>
      </p:sp>
      <p:pic>
        <p:nvPicPr>
          <p:cNvPr id="17414" name="Picture 6" descr="C:\Users\pro\Desktop\Untitled-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1563" y="5124450"/>
            <a:ext cx="2290762"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Dikdörtgen"/>
          <p:cNvSpPr/>
          <p:nvPr/>
        </p:nvSpPr>
        <p:spPr>
          <a:xfrm>
            <a:off x="0" y="4213225"/>
            <a:ext cx="12192000" cy="646113"/>
          </a:xfrm>
          <a:prstGeom prst="rect">
            <a:avLst/>
          </a:prstGeom>
        </p:spPr>
        <p:txBody>
          <a:bodyPr>
            <a:spAutoFit/>
          </a:bodyPr>
          <a:lstStyle/>
          <a:p>
            <a:pPr algn="ctr" eaLnBrk="1" fontAlgn="auto" hangingPunct="1">
              <a:spcBef>
                <a:spcPts val="0"/>
              </a:spcBef>
              <a:spcAft>
                <a:spcPts val="0"/>
              </a:spcAft>
              <a:defRPr/>
            </a:pPr>
            <a:r>
              <a:rPr lang="tr-TR" sz="3600" b="1" dirty="0" smtClean="0">
                <a:ln w="0"/>
                <a:solidFill>
                  <a:schemeClr val="bg1"/>
                </a:solidFill>
                <a:effectLst>
                  <a:outerShdw blurRad="38100" dist="38100" dir="2700000" algn="tl">
                    <a:srgbClr val="000000">
                      <a:alpha val="43137"/>
                    </a:srgbClr>
                  </a:outerShdw>
                </a:effectLst>
                <a:latin typeface="+mn-lt"/>
                <a:cs typeface="+mn-cs"/>
              </a:rPr>
              <a:t>2023 EĞİTİM VİZYON ÇALIŞMALARI</a:t>
            </a:r>
            <a:endParaRPr lang="tr-TR" sz="3600" b="1" dirty="0">
              <a:ln w="0"/>
              <a:solidFill>
                <a:schemeClr val="bg1"/>
              </a:solidFill>
              <a:effectLst>
                <a:outerShdw blurRad="38100" dist="38100" dir="2700000" algn="tl">
                  <a:srgbClr val="000000">
                    <a:alpha val="43137"/>
                  </a:srgbClr>
                </a:outerShdw>
              </a:effectLst>
              <a:latin typeface="+mn-lt"/>
              <a:cs typeface="+mn-cs"/>
            </a:endParaRPr>
          </a:p>
        </p:txBody>
      </p:sp>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600" y="193676"/>
            <a:ext cx="1392237" cy="1392237"/>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88" y="92855"/>
            <a:ext cx="1740191" cy="1740191"/>
          </a:xfrm>
          <a:prstGeom prst="rect">
            <a:avLst/>
          </a:prstGeom>
        </p:spPr>
      </p:pic>
      <p:pic>
        <p:nvPicPr>
          <p:cNvPr id="2" name="Resim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2617" y="1037497"/>
            <a:ext cx="3647730" cy="251288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Resim 8"/>
          <p:cNvPicPr>
            <a:picLocks noChangeAspect="1"/>
          </p:cNvPicPr>
          <p:nvPr/>
        </p:nvPicPr>
        <p:blipFill>
          <a:blip r:embed="rId2">
            <a:extLst>
              <a:ext uri="{28A0092B-C50C-407E-A947-70E740481C1C}">
                <a14:useLocalDpi xmlns:a14="http://schemas.microsoft.com/office/drawing/2010/main" val="0"/>
              </a:ext>
            </a:extLst>
          </a:blip>
          <a:srcRect l="12627" r="7806" b="32959"/>
          <a:stretch>
            <a:fillRect/>
          </a:stretch>
        </p:blipFill>
        <p:spPr bwMode="auto">
          <a:xfrm>
            <a:off x="0" y="22225"/>
            <a:ext cx="12192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2 Metin kutusu"/>
          <p:cNvSpPr txBox="1"/>
          <p:nvPr/>
        </p:nvSpPr>
        <p:spPr>
          <a:xfrm>
            <a:off x="0" y="749300"/>
            <a:ext cx="12192000" cy="584200"/>
          </a:xfrm>
          <a:prstGeom prst="rect">
            <a:avLst/>
          </a:prstGeom>
          <a:solidFill>
            <a:schemeClr val="accent1"/>
          </a:solidFill>
        </p:spPr>
        <p:txBody>
          <a:bodyPr wrap="square">
            <a:spAutoFit/>
          </a:bodyPr>
          <a:lstStyle/>
          <a:p>
            <a:pPr eaLnBrk="1" fontAlgn="auto" hangingPunct="1">
              <a:spcBef>
                <a:spcPts val="0"/>
              </a:spcBef>
              <a:spcAft>
                <a:spcPts val="0"/>
              </a:spcAft>
              <a:defRPr/>
            </a:pPr>
            <a:r>
              <a:rPr lang="tr-TR" sz="3200" dirty="0" smtClean="0">
                <a:solidFill>
                  <a:schemeClr val="bg1"/>
                </a:solidFill>
                <a:effectLst>
                  <a:outerShdw blurRad="38100" dist="38100" dir="2700000" algn="tl">
                    <a:srgbClr val="000000">
                      <a:alpha val="43137"/>
                    </a:srgbClr>
                  </a:outerShdw>
                </a:effectLst>
                <a:latin typeface="Cambria" pitchFamily="18" charset="0"/>
                <a:cs typeface="+mn-cs"/>
              </a:rPr>
              <a:t>                            </a:t>
            </a:r>
            <a:r>
              <a:rPr lang="tr-TR" sz="2800" dirty="0" smtClean="0">
                <a:solidFill>
                  <a:schemeClr val="bg1"/>
                </a:solidFill>
                <a:effectLst>
                  <a:outerShdw blurRad="38100" dist="38100" dir="2700000" algn="tl">
                    <a:srgbClr val="000000">
                      <a:alpha val="43137"/>
                    </a:srgbClr>
                  </a:outerShdw>
                </a:effectLst>
                <a:latin typeface="Cambria" pitchFamily="18" charset="0"/>
                <a:cs typeface="+mn-cs"/>
              </a:rPr>
              <a:t>2023 EĞİTİM VİZYONU</a:t>
            </a:r>
            <a:endParaRPr lang="tr-TR" sz="2800" dirty="0">
              <a:solidFill>
                <a:schemeClr val="bg1"/>
              </a:solidFill>
              <a:effectLst>
                <a:outerShdw blurRad="38100" dist="38100" dir="2700000" algn="tl">
                  <a:srgbClr val="000000">
                    <a:alpha val="43137"/>
                  </a:srgbClr>
                </a:outerShdw>
              </a:effectLst>
              <a:latin typeface="Cambria" pitchFamily="18" charset="0"/>
              <a:cs typeface="+mn-cs"/>
            </a:endParaRP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557" y="405171"/>
            <a:ext cx="1392237" cy="1392237"/>
          </a:xfrm>
          <a:prstGeom prst="rect">
            <a:avLst/>
          </a:prstGeom>
        </p:spPr>
      </p:pic>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558" y="192664"/>
            <a:ext cx="1326149" cy="1697471"/>
          </a:xfrm>
          <a:prstGeom prst="rect">
            <a:avLst/>
          </a:prstGeom>
        </p:spPr>
      </p:pic>
      <p:sp>
        <p:nvSpPr>
          <p:cNvPr id="3" name="Metin kutusu 2"/>
          <p:cNvSpPr txBox="1"/>
          <p:nvPr/>
        </p:nvSpPr>
        <p:spPr>
          <a:xfrm>
            <a:off x="2514600" y="1489631"/>
            <a:ext cx="8249957" cy="30777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tr-TR" sz="1400" dirty="0" smtClean="0"/>
              <a:t>2023 EĞİTİM VİZYONU BELGESİ ÇERÇEVESİNDE OKULUNUZDA /KURUMUNUZDA YAPILAN ÇALIŞMALAR </a:t>
            </a:r>
            <a:endParaRPr lang="tr-TR" sz="1400" dirty="0"/>
          </a:p>
        </p:txBody>
      </p:sp>
      <p:graphicFrame>
        <p:nvGraphicFramePr>
          <p:cNvPr id="5" name="Tablo 4"/>
          <p:cNvGraphicFramePr>
            <a:graphicFrameLocks noGrp="1"/>
          </p:cNvGraphicFramePr>
          <p:nvPr>
            <p:extLst>
              <p:ext uri="{D42A27DB-BD31-4B8C-83A1-F6EECF244321}">
                <p14:modId xmlns:p14="http://schemas.microsoft.com/office/powerpoint/2010/main" val="740729105"/>
              </p:ext>
            </p:extLst>
          </p:nvPr>
        </p:nvGraphicFramePr>
        <p:xfrm>
          <a:off x="2514599" y="1919946"/>
          <a:ext cx="9060873" cy="1682496"/>
        </p:xfrm>
        <a:graphic>
          <a:graphicData uri="http://schemas.openxmlformats.org/drawingml/2006/table">
            <a:tbl>
              <a:tblPr firstRow="1" firstCol="1" bandRow="1">
                <a:tableStyleId>{5C22544A-7EE6-4342-B048-85BDC9FD1C3A}</a:tableStyleId>
              </a:tblPr>
              <a:tblGrid>
                <a:gridCol w="2288965"/>
                <a:gridCol w="6771908"/>
              </a:tblGrid>
              <a:tr h="1520166">
                <a:tc>
                  <a:txBody>
                    <a:bodyPr/>
                    <a:lstStyle/>
                    <a:p>
                      <a:pPr>
                        <a:lnSpc>
                          <a:spcPct val="115000"/>
                        </a:lnSpc>
                        <a:spcAft>
                          <a:spcPts val="0"/>
                        </a:spcAft>
                      </a:pPr>
                      <a:r>
                        <a:rPr lang="tr-TR" sz="1100" dirty="0">
                          <a:solidFill>
                            <a:schemeClr val="accent1">
                              <a:lumMod val="50000"/>
                            </a:schemeClr>
                          </a:solidFill>
                          <a:effectLst/>
                        </a:rPr>
                        <a:t>OKUL GELİŞİM MODELİ</a:t>
                      </a:r>
                      <a:endParaRPr lang="tr-TR" sz="1100" dirty="0">
                        <a:solidFill>
                          <a:schemeClr val="accent1">
                            <a:lumMod val="50000"/>
                          </a:schemeClr>
                        </a:solidFill>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marL="171450" indent="-171450" algn="l">
                        <a:lnSpc>
                          <a:spcPct val="115000"/>
                        </a:lnSpc>
                        <a:spcAft>
                          <a:spcPts val="0"/>
                        </a:spcAft>
                        <a:buFont typeface="Arial" panose="020B0604020202020204" pitchFamily="34" charset="0"/>
                        <a:buChar char="•"/>
                      </a:pPr>
                      <a:r>
                        <a:rPr lang="tr-TR" sz="1200" u="none" dirty="0">
                          <a:solidFill>
                            <a:schemeClr val="accent1">
                              <a:lumMod val="50000"/>
                            </a:schemeClr>
                          </a:solidFill>
                          <a:effectLst/>
                        </a:rPr>
                        <a:t>Öğrencilerin Kültürel ve Sportif </a:t>
                      </a:r>
                      <a:r>
                        <a:rPr lang="tr-TR" sz="1200" u="none">
                          <a:solidFill>
                            <a:schemeClr val="accent1">
                              <a:lumMod val="50000"/>
                            </a:schemeClr>
                          </a:solidFill>
                          <a:effectLst/>
                        </a:rPr>
                        <a:t>etkinliklerinin </a:t>
                      </a:r>
                      <a:r>
                        <a:rPr lang="tr-TR" sz="1200" u="none" smtClean="0">
                          <a:solidFill>
                            <a:schemeClr val="accent1">
                              <a:lumMod val="50000"/>
                            </a:schemeClr>
                          </a:solidFill>
                          <a:effectLst/>
                        </a:rPr>
                        <a:t>izlenmesi kapsamında;</a:t>
                      </a:r>
                      <a:endParaRPr lang="tr-TR" sz="1100" u="none" dirty="0">
                        <a:solidFill>
                          <a:schemeClr val="accent1">
                            <a:lumMod val="50000"/>
                          </a:schemeClr>
                        </a:solidFill>
                        <a:effectLst/>
                      </a:endParaRPr>
                    </a:p>
                    <a:p>
                      <a:pPr marL="171450" indent="-171450" algn="l">
                        <a:lnSpc>
                          <a:spcPct val="115000"/>
                        </a:lnSpc>
                        <a:spcAft>
                          <a:spcPts val="0"/>
                        </a:spcAft>
                        <a:buFont typeface="Arial" panose="020B0604020202020204" pitchFamily="34" charset="0"/>
                        <a:buChar char="•"/>
                      </a:pPr>
                      <a:r>
                        <a:rPr lang="tr-TR" sz="1200" smtClean="0">
                          <a:solidFill>
                            <a:schemeClr val="accent1">
                              <a:lumMod val="50000"/>
                            </a:schemeClr>
                          </a:solidFill>
                          <a:effectLst/>
                        </a:rPr>
                        <a:t>Okulumuzda </a:t>
                      </a:r>
                      <a:r>
                        <a:rPr lang="tr-TR" sz="1200" dirty="0">
                          <a:solidFill>
                            <a:schemeClr val="accent1">
                              <a:lumMod val="50000"/>
                            </a:schemeClr>
                          </a:solidFill>
                          <a:effectLst/>
                        </a:rPr>
                        <a:t>eğitim gören tüm öğrencilerin her yıl en az iki sosyal ve sportif etkinliğe </a:t>
                      </a:r>
                      <a:r>
                        <a:rPr lang="tr-TR" sz="1200">
                          <a:solidFill>
                            <a:schemeClr val="accent1">
                              <a:lumMod val="50000"/>
                            </a:schemeClr>
                          </a:solidFill>
                          <a:effectLst/>
                        </a:rPr>
                        <a:t>katılımı </a:t>
                      </a:r>
                      <a:r>
                        <a:rPr lang="tr-TR" sz="1200" smtClean="0">
                          <a:solidFill>
                            <a:schemeClr val="accent1">
                              <a:lumMod val="50000"/>
                            </a:schemeClr>
                          </a:solidFill>
                          <a:effectLst/>
                        </a:rPr>
                        <a:t>sağlandı.</a:t>
                      </a:r>
                    </a:p>
                    <a:p>
                      <a:pPr marL="171450" indent="-171450" algn="l">
                        <a:lnSpc>
                          <a:spcPct val="115000"/>
                        </a:lnSpc>
                        <a:spcAft>
                          <a:spcPts val="0"/>
                        </a:spcAft>
                        <a:buFont typeface="Arial" panose="020B0604020202020204" pitchFamily="34" charset="0"/>
                        <a:buChar char="•"/>
                      </a:pPr>
                      <a:r>
                        <a:rPr lang="tr-TR" sz="1200" smtClean="0">
                          <a:solidFill>
                            <a:schemeClr val="accent1">
                              <a:lumMod val="50000"/>
                            </a:schemeClr>
                          </a:solidFill>
                          <a:effectLst/>
                        </a:rPr>
                        <a:t>Yapılan </a:t>
                      </a:r>
                      <a:r>
                        <a:rPr lang="tr-TR" sz="1200" dirty="0">
                          <a:solidFill>
                            <a:schemeClr val="accent1">
                              <a:lumMod val="50000"/>
                            </a:schemeClr>
                          </a:solidFill>
                          <a:effectLst/>
                        </a:rPr>
                        <a:t>bu faaliyetler </a:t>
                      </a:r>
                      <a:r>
                        <a:rPr lang="tr-TR" sz="1200">
                          <a:solidFill>
                            <a:schemeClr val="accent1">
                              <a:lumMod val="50000"/>
                            </a:schemeClr>
                          </a:solidFill>
                          <a:effectLst/>
                        </a:rPr>
                        <a:t>raporlaştırılarak</a:t>
                      </a:r>
                      <a:r>
                        <a:rPr lang="tr-TR" sz="1200" dirty="0">
                          <a:solidFill>
                            <a:schemeClr val="accent1">
                              <a:lumMod val="50000"/>
                            </a:schemeClr>
                          </a:solidFill>
                          <a:effectLst/>
                        </a:rPr>
                        <a:t> muhafaza edildi, e- okul sosyal etkinlik modülüne işlendi. Kurumumuzda yapılan sportif etkinlikler geleneksel hale getirildi, İl ve ilçe bazında yapılan yarışmalara </a:t>
                      </a:r>
                      <a:r>
                        <a:rPr lang="tr-TR" sz="1200">
                          <a:solidFill>
                            <a:schemeClr val="accent1">
                              <a:lumMod val="50000"/>
                            </a:schemeClr>
                          </a:solidFill>
                          <a:effectLst/>
                        </a:rPr>
                        <a:t>katılım </a:t>
                      </a:r>
                      <a:r>
                        <a:rPr lang="tr-TR" sz="1200" smtClean="0">
                          <a:solidFill>
                            <a:schemeClr val="accent1">
                              <a:lumMod val="50000"/>
                            </a:schemeClr>
                          </a:solidFill>
                          <a:effectLst/>
                        </a:rPr>
                        <a:t>sağlandı,</a:t>
                      </a:r>
                    </a:p>
                    <a:p>
                      <a:pPr marL="171450" indent="-171450" algn="l">
                        <a:lnSpc>
                          <a:spcPct val="115000"/>
                        </a:lnSpc>
                        <a:spcAft>
                          <a:spcPts val="0"/>
                        </a:spcAft>
                        <a:buFont typeface="Arial" panose="020B0604020202020204" pitchFamily="34" charset="0"/>
                        <a:buChar char="•"/>
                      </a:pPr>
                      <a:r>
                        <a:rPr lang="tr-TR" sz="1200" smtClean="0">
                          <a:solidFill>
                            <a:schemeClr val="accent1">
                              <a:lumMod val="50000"/>
                            </a:schemeClr>
                          </a:solidFill>
                          <a:effectLst/>
                        </a:rPr>
                        <a:t>Bu </a:t>
                      </a:r>
                      <a:r>
                        <a:rPr lang="tr-TR" sz="1200" dirty="0">
                          <a:solidFill>
                            <a:schemeClr val="accent1">
                              <a:lumMod val="50000"/>
                            </a:schemeClr>
                          </a:solidFill>
                          <a:effectLst/>
                        </a:rPr>
                        <a:t>etkinliklerde başarı gösteren öğrenciler ödüllendirildi</a:t>
                      </a:r>
                      <a:r>
                        <a:rPr lang="tr-TR" sz="1200">
                          <a:solidFill>
                            <a:schemeClr val="accent1">
                              <a:lumMod val="50000"/>
                            </a:schemeClr>
                          </a:solidFill>
                          <a:effectLst/>
                        </a:rPr>
                        <a:t>. </a:t>
                      </a:r>
                      <a:endParaRPr lang="tr-TR" sz="1200" smtClean="0">
                        <a:solidFill>
                          <a:schemeClr val="accent1">
                            <a:lumMod val="50000"/>
                          </a:schemeClr>
                        </a:solidFill>
                        <a:effectLst/>
                      </a:endParaRPr>
                    </a:p>
                    <a:p>
                      <a:pPr marL="171450" indent="-171450" algn="l">
                        <a:lnSpc>
                          <a:spcPct val="115000"/>
                        </a:lnSpc>
                        <a:spcAft>
                          <a:spcPts val="0"/>
                        </a:spcAft>
                        <a:buFont typeface="Arial" panose="020B0604020202020204" pitchFamily="34" charset="0"/>
                        <a:buChar char="•"/>
                      </a:pPr>
                      <a:r>
                        <a:rPr lang="tr-TR" sz="1200" smtClean="0">
                          <a:solidFill>
                            <a:schemeClr val="accent1">
                              <a:lumMod val="50000"/>
                            </a:schemeClr>
                          </a:solidFill>
                          <a:effectLst/>
                        </a:rPr>
                        <a:t>Yapılan </a:t>
                      </a:r>
                      <a:r>
                        <a:rPr lang="tr-TR" sz="1200" dirty="0">
                          <a:solidFill>
                            <a:schemeClr val="accent1">
                              <a:lumMod val="50000"/>
                            </a:schemeClr>
                          </a:solidFill>
                          <a:effectLst/>
                        </a:rPr>
                        <a:t>tüm sosyal faaliyetler müfredat konularıyla ilişkilendirilerek davranış haline getirilmesi </a:t>
                      </a:r>
                      <a:r>
                        <a:rPr lang="tr-TR" sz="1200">
                          <a:solidFill>
                            <a:schemeClr val="accent1">
                              <a:lumMod val="50000"/>
                            </a:schemeClr>
                          </a:solidFill>
                          <a:effectLst/>
                        </a:rPr>
                        <a:t>hedeflenmiştir</a:t>
                      </a:r>
                      <a:r>
                        <a:rPr lang="tr-TR" sz="1200" smtClean="0">
                          <a:solidFill>
                            <a:schemeClr val="accent1">
                              <a:lumMod val="50000"/>
                            </a:schemeClr>
                          </a:solidFill>
                          <a:effectLst/>
                        </a:rPr>
                        <a:t>.</a:t>
                      </a:r>
                      <a:endParaRPr lang="tr-TR" sz="1100" dirty="0">
                        <a:solidFill>
                          <a:schemeClr val="accent1">
                            <a:lumMod val="50000"/>
                          </a:schemeClr>
                        </a:solidFill>
                        <a:effectLst/>
                      </a:endParaRPr>
                    </a:p>
                  </a:txBody>
                  <a:tcPr marL="68580" marR="68580" marT="0" marB="0">
                    <a:solidFill>
                      <a:schemeClr val="accent1">
                        <a:lumMod val="40000"/>
                        <a:lumOff val="60000"/>
                      </a:schemeClr>
                    </a:solidFill>
                  </a:tcPr>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489775115"/>
              </p:ext>
            </p:extLst>
          </p:nvPr>
        </p:nvGraphicFramePr>
        <p:xfrm>
          <a:off x="2514600" y="3673928"/>
          <a:ext cx="9144000" cy="1051560"/>
        </p:xfrm>
        <a:graphic>
          <a:graphicData uri="http://schemas.openxmlformats.org/drawingml/2006/table">
            <a:tbl>
              <a:tblPr firstRow="1" firstCol="1" bandRow="1">
                <a:tableStyleId>{5C22544A-7EE6-4342-B048-85BDC9FD1C3A}</a:tableStyleId>
              </a:tblPr>
              <a:tblGrid>
                <a:gridCol w="2302329"/>
                <a:gridCol w="6841671"/>
              </a:tblGrid>
              <a:tr h="618636">
                <a:tc>
                  <a:txBody>
                    <a:bodyPr/>
                    <a:lstStyle/>
                    <a:p>
                      <a:pPr>
                        <a:lnSpc>
                          <a:spcPct val="115000"/>
                        </a:lnSpc>
                        <a:spcAft>
                          <a:spcPts val="0"/>
                        </a:spcAft>
                      </a:pPr>
                      <a:r>
                        <a:rPr lang="tr-TR" sz="1200" dirty="0">
                          <a:solidFill>
                            <a:schemeClr val="accent1">
                              <a:lumMod val="50000"/>
                            </a:schemeClr>
                          </a:solidFill>
                          <a:effectLst/>
                        </a:rPr>
                        <a:t>ÖĞRENME ANALİTİĞİ ARAÇLARIYLA </a:t>
                      </a:r>
                      <a:endParaRPr lang="tr-TR" sz="1200" dirty="0" smtClean="0">
                        <a:solidFill>
                          <a:schemeClr val="accent1">
                            <a:lumMod val="50000"/>
                          </a:schemeClr>
                        </a:solidFill>
                        <a:effectLst/>
                      </a:endParaRPr>
                    </a:p>
                    <a:p>
                      <a:pPr>
                        <a:lnSpc>
                          <a:spcPct val="115000"/>
                        </a:lnSpc>
                        <a:spcAft>
                          <a:spcPts val="0"/>
                        </a:spcAft>
                      </a:pPr>
                      <a:r>
                        <a:rPr lang="tr-TR" sz="1200" dirty="0" smtClean="0">
                          <a:solidFill>
                            <a:schemeClr val="accent1">
                              <a:lumMod val="50000"/>
                            </a:schemeClr>
                          </a:solidFill>
                          <a:effectLst/>
                        </a:rPr>
                        <a:t>VERİYE </a:t>
                      </a:r>
                      <a:r>
                        <a:rPr lang="tr-TR" sz="1200" dirty="0">
                          <a:solidFill>
                            <a:schemeClr val="accent1">
                              <a:lumMod val="50000"/>
                            </a:schemeClr>
                          </a:solidFill>
                          <a:effectLst/>
                        </a:rPr>
                        <a:t>DAYALI YÖNETİM</a:t>
                      </a:r>
                      <a:endParaRPr lang="tr-TR" sz="1200" dirty="0">
                        <a:solidFill>
                          <a:schemeClr val="accent1">
                            <a:lumMod val="50000"/>
                          </a:schemeClr>
                        </a:solidFill>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marL="171450" indent="-171450">
                        <a:lnSpc>
                          <a:spcPct val="115000"/>
                        </a:lnSpc>
                        <a:spcAft>
                          <a:spcPts val="0"/>
                        </a:spcAft>
                        <a:buFont typeface="Arial" panose="020B0604020202020204" pitchFamily="34" charset="0"/>
                        <a:buChar char="•"/>
                      </a:pPr>
                      <a:r>
                        <a:rPr lang="tr-TR" sz="1200" dirty="0">
                          <a:solidFill>
                            <a:schemeClr val="accent1">
                              <a:lumMod val="50000"/>
                            </a:schemeClr>
                          </a:solidFill>
                          <a:effectLst/>
                        </a:rPr>
                        <a:t>Yapılan anketlerle öğretmenlerin mesleki gelişim ihtiyaçları belirlenecek olup bu doğrultuda hizmet içi eğitim almaları sağlanacaktır. </a:t>
                      </a:r>
                      <a:endParaRPr lang="tr-TR" sz="1200" dirty="0" smtClean="0">
                        <a:solidFill>
                          <a:schemeClr val="accent1">
                            <a:lumMod val="50000"/>
                          </a:schemeClr>
                        </a:solidFill>
                        <a:effectLst/>
                      </a:endParaRPr>
                    </a:p>
                    <a:p>
                      <a:pPr marL="171450" indent="-171450">
                        <a:lnSpc>
                          <a:spcPct val="115000"/>
                        </a:lnSpc>
                        <a:spcAft>
                          <a:spcPts val="0"/>
                        </a:spcAft>
                        <a:buFont typeface="Arial" panose="020B0604020202020204" pitchFamily="34" charset="0"/>
                        <a:buChar char="•"/>
                      </a:pPr>
                      <a:r>
                        <a:rPr lang="tr-TR" sz="1200" dirty="0" smtClean="0">
                          <a:solidFill>
                            <a:schemeClr val="accent1">
                              <a:lumMod val="50000"/>
                            </a:schemeClr>
                          </a:solidFill>
                          <a:effectLst/>
                        </a:rPr>
                        <a:t> </a:t>
                      </a:r>
                      <a:r>
                        <a:rPr lang="tr-TR" sz="1200" dirty="0">
                          <a:solidFill>
                            <a:schemeClr val="accent1">
                              <a:lumMod val="50000"/>
                            </a:schemeClr>
                          </a:solidFill>
                          <a:effectLst/>
                        </a:rPr>
                        <a:t>Bununla birlikte eğitimin belirleyici unsurlarından olan fiziki kapasite ve yeterlilik öğrencilerin bireysel ihtiyaçlarına yönelik analiz çalışmaları yapılmaya başlanmıştır.</a:t>
                      </a:r>
                    </a:p>
                    <a:p>
                      <a:pPr>
                        <a:lnSpc>
                          <a:spcPct val="115000"/>
                        </a:lnSpc>
                        <a:spcAft>
                          <a:spcPts val="0"/>
                        </a:spcAft>
                      </a:pPr>
                      <a:r>
                        <a:rPr lang="tr-TR" sz="1200" dirty="0">
                          <a:solidFill>
                            <a:schemeClr val="accent1">
                              <a:lumMod val="50000"/>
                            </a:schemeClr>
                          </a:solidFill>
                          <a:effectLst/>
                        </a:rPr>
                        <a:t> </a:t>
                      </a:r>
                      <a:endParaRPr lang="tr-TR" sz="1200" dirty="0">
                        <a:solidFill>
                          <a:schemeClr val="accent1">
                            <a:lumMod val="50000"/>
                          </a:schemeClr>
                        </a:solidFill>
                        <a:effectLst/>
                        <a:latin typeface="Calibri"/>
                        <a:ea typeface="Calibri"/>
                        <a:cs typeface="Times New Roman"/>
                      </a:endParaRPr>
                    </a:p>
                  </a:txBody>
                  <a:tcPr marL="68580" marR="68580" marT="0" marB="0">
                    <a:solidFill>
                      <a:schemeClr val="accent1">
                        <a:lumMod val="40000"/>
                        <a:lumOff val="60000"/>
                      </a:schemeClr>
                    </a:solidFill>
                  </a:tcPr>
                </a:tc>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4256385077"/>
              </p:ext>
            </p:extLst>
          </p:nvPr>
        </p:nvGraphicFramePr>
        <p:xfrm>
          <a:off x="2514600" y="4931750"/>
          <a:ext cx="9135836" cy="1207793"/>
        </p:xfrm>
        <a:graphic>
          <a:graphicData uri="http://schemas.openxmlformats.org/drawingml/2006/table">
            <a:tbl>
              <a:tblPr firstRow="1" firstCol="1" bandRow="1">
                <a:tableStyleId>{5C22544A-7EE6-4342-B048-85BDC9FD1C3A}</a:tableStyleId>
              </a:tblPr>
              <a:tblGrid>
                <a:gridCol w="2310493"/>
                <a:gridCol w="6825343"/>
              </a:tblGrid>
              <a:tr h="1207793">
                <a:tc>
                  <a:txBody>
                    <a:bodyPr/>
                    <a:lstStyle/>
                    <a:p>
                      <a:pPr>
                        <a:lnSpc>
                          <a:spcPct val="115000"/>
                        </a:lnSpc>
                        <a:spcAft>
                          <a:spcPts val="0"/>
                        </a:spcAft>
                      </a:pPr>
                      <a:r>
                        <a:rPr lang="tr-TR" sz="1200" dirty="0">
                          <a:solidFill>
                            <a:schemeClr val="accent1">
                              <a:lumMod val="50000"/>
                            </a:schemeClr>
                          </a:solidFill>
                          <a:effectLst/>
                        </a:rPr>
                        <a:t>ÖLÇME ve DEĞERLENDİRME</a:t>
                      </a:r>
                      <a:endParaRPr lang="tr-TR" sz="1200" dirty="0">
                        <a:solidFill>
                          <a:schemeClr val="accent1">
                            <a:lumMod val="50000"/>
                          </a:schemeClr>
                        </a:solidFill>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marL="171450" marR="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tr-TR" sz="1200" dirty="0">
                          <a:solidFill>
                            <a:schemeClr val="accent1">
                              <a:lumMod val="50000"/>
                            </a:schemeClr>
                          </a:solidFill>
                          <a:effectLst/>
                        </a:rPr>
                        <a:t>Öğrencilerimizin akademik başarılarının ölçülmesinde ölçütler </a:t>
                      </a:r>
                      <a:r>
                        <a:rPr lang="tr-TR" sz="1200" dirty="0" smtClean="0">
                          <a:solidFill>
                            <a:schemeClr val="accent1">
                              <a:lumMod val="50000"/>
                            </a:schemeClr>
                          </a:solidFill>
                          <a:effectLst/>
                        </a:rPr>
                        <a:t>çeşitlendirilerek </a:t>
                      </a:r>
                      <a:r>
                        <a:rPr lang="tr-TR" sz="1200" dirty="0">
                          <a:solidFill>
                            <a:schemeClr val="accent1">
                              <a:lumMod val="50000"/>
                            </a:schemeClr>
                          </a:solidFill>
                          <a:effectLst/>
                        </a:rPr>
                        <a:t>bireysel farklılıklar göz önüne </a:t>
                      </a:r>
                      <a:r>
                        <a:rPr lang="tr-TR" sz="1200" dirty="0" smtClean="0">
                          <a:solidFill>
                            <a:schemeClr val="accent1">
                              <a:lumMod val="50000"/>
                            </a:schemeClr>
                          </a:solidFill>
                          <a:effectLst/>
                        </a:rPr>
                        <a:t>alınarak BLOOM TAKSONOMİSİ</a:t>
                      </a:r>
                      <a:r>
                        <a:rPr lang="tr-TR" sz="1200" baseline="0" dirty="0" smtClean="0">
                          <a:solidFill>
                            <a:schemeClr val="accent1">
                              <a:lumMod val="50000"/>
                            </a:schemeClr>
                          </a:solidFill>
                          <a:effectLst/>
                        </a:rPr>
                        <a:t>  ile </a:t>
                      </a:r>
                      <a:r>
                        <a:rPr lang="tr-TR" sz="1200" b="1" kern="1200" dirty="0" smtClean="0">
                          <a:solidFill>
                            <a:schemeClr val="accent1">
                              <a:lumMod val="50000"/>
                            </a:schemeClr>
                          </a:solidFill>
                          <a:effectLst/>
                          <a:latin typeface="+mn-lt"/>
                          <a:ea typeface="+mn-ea"/>
                          <a:cs typeface="+mn-cs"/>
                        </a:rPr>
                        <a:t>eğitilerek öğrencilerin neleri bilmek istediklerini, basitten karmaşığa doğru, kendi içerisinde düzenlemektir. </a:t>
                      </a:r>
                    </a:p>
                    <a:p>
                      <a:pPr marL="171450" marR="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tr-TR" sz="1200" b="1" kern="1200" dirty="0" smtClean="0">
                          <a:solidFill>
                            <a:schemeClr val="accent1">
                              <a:lumMod val="50000"/>
                            </a:schemeClr>
                          </a:solidFill>
                          <a:effectLst/>
                          <a:latin typeface="+mn-lt"/>
                          <a:ea typeface="+mn-ea"/>
                          <a:cs typeface="+mn-cs"/>
                        </a:rPr>
                        <a:t>Öğrenme sürecinde bir üstteki basamağa geçebilmek için, bir alttaki basamağın veya basamakların tamamlanmış olması esası</a:t>
                      </a:r>
                      <a:r>
                        <a:rPr lang="tr-TR" sz="1200" b="1" kern="1200" baseline="0" dirty="0" smtClean="0">
                          <a:solidFill>
                            <a:schemeClr val="accent1">
                              <a:lumMod val="50000"/>
                            </a:schemeClr>
                          </a:solidFill>
                          <a:effectLst/>
                          <a:latin typeface="+mn-lt"/>
                          <a:ea typeface="+mn-ea"/>
                          <a:cs typeface="+mn-cs"/>
                        </a:rPr>
                        <a:t> ile </a:t>
                      </a:r>
                      <a:r>
                        <a:rPr lang="tr-TR" sz="1200" dirty="0" smtClean="0">
                          <a:solidFill>
                            <a:schemeClr val="accent1">
                              <a:lumMod val="50000"/>
                            </a:schemeClr>
                          </a:solidFill>
                          <a:effectLst/>
                        </a:rPr>
                        <a:t>ölçme </a:t>
                      </a:r>
                      <a:r>
                        <a:rPr lang="tr-TR" sz="1200" dirty="0">
                          <a:solidFill>
                            <a:schemeClr val="accent1">
                              <a:lumMod val="50000"/>
                            </a:schemeClr>
                          </a:solidFill>
                          <a:effectLst/>
                        </a:rPr>
                        <a:t>değerlendirme </a:t>
                      </a:r>
                      <a:r>
                        <a:rPr lang="tr-TR" sz="1200" dirty="0" smtClean="0">
                          <a:solidFill>
                            <a:schemeClr val="accent1">
                              <a:lumMod val="50000"/>
                            </a:schemeClr>
                          </a:solidFill>
                          <a:effectLst/>
                        </a:rPr>
                        <a:t>yapılmaktadır.</a:t>
                      </a:r>
                      <a:endParaRPr lang="tr-TR" sz="1200" dirty="0">
                        <a:solidFill>
                          <a:schemeClr val="accent1">
                            <a:lumMod val="50000"/>
                          </a:schemeClr>
                        </a:solidFill>
                        <a:effectLst/>
                      </a:endParaRPr>
                    </a:p>
                  </a:txBody>
                  <a:tcPr marL="68580" marR="68580" marT="0" marB="0">
                    <a:solidFill>
                      <a:schemeClr val="accent1">
                        <a:lumMod val="40000"/>
                        <a:lumOff val="60000"/>
                      </a:schemeClr>
                    </a:solidFill>
                  </a:tcPr>
                </a:tc>
              </a:tr>
            </a:tbl>
          </a:graphicData>
        </a:graphic>
      </p:graphicFrame>
      <p:pic>
        <p:nvPicPr>
          <p:cNvPr id="10" name="Resim 9"/>
          <p:cNvPicPr>
            <a:picLocks noChangeAspect="1"/>
          </p:cNvPicPr>
          <p:nvPr/>
        </p:nvPicPr>
        <p:blipFill rotWithShape="1">
          <a:blip r:embed="rId5" cstate="print">
            <a:extLst>
              <a:ext uri="{28A0092B-C50C-407E-A947-70E740481C1C}">
                <a14:useLocalDpi xmlns:a14="http://schemas.microsoft.com/office/drawing/2010/main" val="0"/>
              </a:ext>
            </a:extLst>
          </a:blip>
          <a:srcRect l="29577" t="29166" r="23598"/>
          <a:stretch/>
        </p:blipFill>
        <p:spPr>
          <a:xfrm>
            <a:off x="97972" y="1803662"/>
            <a:ext cx="1050472" cy="2118748"/>
          </a:xfrm>
          <a:prstGeom prst="rect">
            <a:avLst/>
          </a:prstGeom>
        </p:spPr>
      </p:pic>
      <p:pic>
        <p:nvPicPr>
          <p:cNvPr id="11" name="Resim 10"/>
          <p:cNvPicPr>
            <a:picLocks noChangeAspect="1"/>
          </p:cNvPicPr>
          <p:nvPr/>
        </p:nvPicPr>
        <p:blipFill rotWithShape="1">
          <a:blip r:embed="rId6" cstate="print">
            <a:extLst>
              <a:ext uri="{28A0092B-C50C-407E-A947-70E740481C1C}">
                <a14:useLocalDpi xmlns:a14="http://schemas.microsoft.com/office/drawing/2010/main" val="0"/>
              </a:ext>
            </a:extLst>
          </a:blip>
          <a:srcRect l="17055" t="10926" r="23051"/>
          <a:stretch/>
        </p:blipFill>
        <p:spPr>
          <a:xfrm>
            <a:off x="1284854" y="1797408"/>
            <a:ext cx="1115446" cy="2949121"/>
          </a:xfrm>
          <a:prstGeom prst="rect">
            <a:avLst/>
          </a:prstGeom>
        </p:spPr>
      </p:pic>
      <p:pic>
        <p:nvPicPr>
          <p:cNvPr id="15" name="Resim 14"/>
          <p:cNvPicPr>
            <a:picLocks noChangeAspect="1"/>
          </p:cNvPicPr>
          <p:nvPr/>
        </p:nvPicPr>
        <p:blipFill rotWithShape="1">
          <a:blip r:embed="rId7" cstate="print">
            <a:extLst>
              <a:ext uri="{28A0092B-C50C-407E-A947-70E740481C1C}">
                <a14:useLocalDpi xmlns:a14="http://schemas.microsoft.com/office/drawing/2010/main" val="0"/>
              </a:ext>
            </a:extLst>
          </a:blip>
          <a:srcRect l="4627" r="17289"/>
          <a:stretch/>
        </p:blipFill>
        <p:spPr>
          <a:xfrm>
            <a:off x="19389" y="4865915"/>
            <a:ext cx="2530929" cy="1823216"/>
          </a:xfrm>
          <a:prstGeom prst="rect">
            <a:avLst/>
          </a:prstGeom>
        </p:spPr>
      </p:pic>
    </p:spTree>
    <p:extLst>
      <p:ext uri="{BB962C8B-B14F-4D97-AF65-F5344CB8AC3E}">
        <p14:creationId xmlns:p14="http://schemas.microsoft.com/office/powerpoint/2010/main" val="2771069953"/>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Resim 8"/>
          <p:cNvPicPr>
            <a:picLocks noChangeAspect="1"/>
          </p:cNvPicPr>
          <p:nvPr/>
        </p:nvPicPr>
        <p:blipFill>
          <a:blip r:embed="rId2">
            <a:extLst>
              <a:ext uri="{28A0092B-C50C-407E-A947-70E740481C1C}">
                <a14:useLocalDpi xmlns:a14="http://schemas.microsoft.com/office/drawing/2010/main" val="0"/>
              </a:ext>
            </a:extLst>
          </a:blip>
          <a:srcRect l="12627" r="7806" b="32959"/>
          <a:stretch>
            <a:fillRect/>
          </a:stretch>
        </p:blipFill>
        <p:spPr bwMode="auto">
          <a:xfrm>
            <a:off x="130629" y="13461"/>
            <a:ext cx="12192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2 Metin kutusu"/>
          <p:cNvSpPr txBox="1"/>
          <p:nvPr/>
        </p:nvSpPr>
        <p:spPr>
          <a:xfrm>
            <a:off x="0" y="749300"/>
            <a:ext cx="12192000" cy="584200"/>
          </a:xfrm>
          <a:prstGeom prst="rect">
            <a:avLst/>
          </a:prstGeom>
          <a:solidFill>
            <a:schemeClr val="accent1"/>
          </a:solidFill>
        </p:spPr>
        <p:txBody>
          <a:bodyPr wrap="square">
            <a:spAutoFit/>
          </a:bodyPr>
          <a:lstStyle/>
          <a:p>
            <a:pPr eaLnBrk="1" fontAlgn="auto" hangingPunct="1">
              <a:spcBef>
                <a:spcPts val="0"/>
              </a:spcBef>
              <a:spcAft>
                <a:spcPts val="0"/>
              </a:spcAft>
              <a:defRPr/>
            </a:pPr>
            <a:r>
              <a:rPr lang="tr-TR" sz="3200" dirty="0" smtClean="0">
                <a:solidFill>
                  <a:schemeClr val="bg1"/>
                </a:solidFill>
                <a:effectLst>
                  <a:outerShdw blurRad="38100" dist="38100" dir="2700000" algn="tl">
                    <a:srgbClr val="000000">
                      <a:alpha val="43137"/>
                    </a:srgbClr>
                  </a:outerShdw>
                </a:effectLst>
                <a:latin typeface="Cambria" pitchFamily="18" charset="0"/>
                <a:cs typeface="+mn-cs"/>
              </a:rPr>
              <a:t>                            </a:t>
            </a:r>
            <a:r>
              <a:rPr lang="tr-TR" sz="2800" dirty="0" smtClean="0">
                <a:solidFill>
                  <a:schemeClr val="bg1"/>
                </a:solidFill>
                <a:effectLst>
                  <a:outerShdw blurRad="38100" dist="38100" dir="2700000" algn="tl">
                    <a:srgbClr val="000000">
                      <a:alpha val="43137"/>
                    </a:srgbClr>
                  </a:outerShdw>
                </a:effectLst>
                <a:latin typeface="Cambria" pitchFamily="18" charset="0"/>
                <a:cs typeface="+mn-cs"/>
              </a:rPr>
              <a:t>2023 EĞİTİM VİZYONU</a:t>
            </a:r>
            <a:endParaRPr lang="tr-TR" sz="2800" dirty="0">
              <a:solidFill>
                <a:schemeClr val="bg1"/>
              </a:solidFill>
              <a:effectLst>
                <a:outerShdw blurRad="38100" dist="38100" dir="2700000" algn="tl">
                  <a:srgbClr val="000000">
                    <a:alpha val="43137"/>
                  </a:srgbClr>
                </a:outerShdw>
              </a:effectLst>
              <a:latin typeface="Cambria" pitchFamily="18" charset="0"/>
              <a:cs typeface="+mn-cs"/>
            </a:endParaRP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557" y="251282"/>
            <a:ext cx="1392237" cy="1392237"/>
          </a:xfrm>
          <a:prstGeom prst="rect">
            <a:avLst/>
          </a:prstGeom>
        </p:spPr>
      </p:pic>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6421" y="-5371"/>
            <a:ext cx="1635579" cy="2093541"/>
          </a:xfrm>
          <a:prstGeom prst="rect">
            <a:avLst/>
          </a:prstGeom>
        </p:spPr>
      </p:pic>
      <p:sp>
        <p:nvSpPr>
          <p:cNvPr id="3" name="Metin kutusu 2"/>
          <p:cNvSpPr txBox="1"/>
          <p:nvPr/>
        </p:nvSpPr>
        <p:spPr>
          <a:xfrm>
            <a:off x="2514601" y="1489631"/>
            <a:ext cx="8172450" cy="30777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tr-TR" sz="1400" dirty="0" smtClean="0"/>
              <a:t>2023 EĞİTİM VİZYONU BELGESİ ÇERÇEVESİNDE OKULUNUZDA /KURUMUNUZDA YAPILAN ÇALIŞMALAR </a:t>
            </a:r>
            <a:endParaRPr lang="tr-TR" sz="1400" dirty="0"/>
          </a:p>
        </p:txBody>
      </p:sp>
      <p:graphicFrame>
        <p:nvGraphicFramePr>
          <p:cNvPr id="4" name="Tablo 3"/>
          <p:cNvGraphicFramePr>
            <a:graphicFrameLocks noGrp="1"/>
          </p:cNvGraphicFramePr>
          <p:nvPr>
            <p:extLst>
              <p:ext uri="{D42A27DB-BD31-4B8C-83A1-F6EECF244321}">
                <p14:modId xmlns:p14="http://schemas.microsoft.com/office/powerpoint/2010/main" val="831049511"/>
              </p:ext>
            </p:extLst>
          </p:nvPr>
        </p:nvGraphicFramePr>
        <p:xfrm>
          <a:off x="2514600" y="4372773"/>
          <a:ext cx="9225644" cy="1872906"/>
        </p:xfrm>
        <a:graphic>
          <a:graphicData uri="http://schemas.openxmlformats.org/drawingml/2006/table">
            <a:tbl>
              <a:tblPr firstRow="1" firstCol="1" bandRow="1">
                <a:tableStyleId>{5C22544A-7EE6-4342-B048-85BDC9FD1C3A}</a:tableStyleId>
              </a:tblPr>
              <a:tblGrid>
                <a:gridCol w="1771650"/>
                <a:gridCol w="7453994"/>
              </a:tblGrid>
              <a:tr h="1872906">
                <a:tc>
                  <a:txBody>
                    <a:bodyPr/>
                    <a:lstStyle/>
                    <a:p>
                      <a:pPr>
                        <a:lnSpc>
                          <a:spcPct val="115000"/>
                        </a:lnSpc>
                        <a:spcAft>
                          <a:spcPts val="0"/>
                        </a:spcAft>
                      </a:pPr>
                      <a:r>
                        <a:rPr lang="tr-TR" sz="1200" dirty="0">
                          <a:solidFill>
                            <a:schemeClr val="accent1">
                              <a:lumMod val="50000"/>
                            </a:schemeClr>
                          </a:solidFill>
                          <a:effectLst/>
                        </a:rPr>
                        <a:t>ERKEN ÇOCUKLUK</a:t>
                      </a:r>
                      <a:endParaRPr lang="tr-TR" sz="1200" dirty="0">
                        <a:solidFill>
                          <a:schemeClr val="accent1">
                            <a:lumMod val="50000"/>
                          </a:schemeClr>
                        </a:solidFill>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marL="171450" indent="-171450">
                        <a:lnSpc>
                          <a:spcPct val="115000"/>
                        </a:lnSpc>
                        <a:spcAft>
                          <a:spcPts val="0"/>
                        </a:spcAft>
                        <a:buFont typeface="Arial" panose="020B0604020202020204" pitchFamily="34" charset="0"/>
                        <a:buChar char="•"/>
                      </a:pPr>
                      <a:r>
                        <a:rPr lang="tr-TR" sz="1200" dirty="0">
                          <a:solidFill>
                            <a:schemeClr val="accent1">
                              <a:lumMod val="50000"/>
                            </a:schemeClr>
                          </a:solidFill>
                          <a:effectLst/>
                        </a:rPr>
                        <a:t>2017 yılında 1 okul öncesi normu ve 19 öğrenci kaydı olan okul öncesi sınıfımızda </a:t>
                      </a:r>
                      <a:r>
                        <a:rPr lang="tr-TR" sz="1200" dirty="0" smtClean="0">
                          <a:solidFill>
                            <a:schemeClr val="accent1">
                              <a:lumMod val="50000"/>
                            </a:schemeClr>
                          </a:solidFill>
                          <a:effectLst/>
                        </a:rPr>
                        <a:t>okul </a:t>
                      </a:r>
                      <a:r>
                        <a:rPr lang="tr-TR" sz="1200" dirty="0">
                          <a:solidFill>
                            <a:schemeClr val="accent1">
                              <a:lumMod val="50000"/>
                            </a:schemeClr>
                          </a:solidFill>
                          <a:effectLst/>
                        </a:rPr>
                        <a:t>kayıt bölgemizde ikamet eden tüm çocukların okul öncesi eğitimi almaları için yapılan veli bilgilendirme çalışmaları sonucunda </a:t>
                      </a:r>
                      <a:r>
                        <a:rPr lang="tr-TR" sz="1200" dirty="0" smtClean="0">
                          <a:solidFill>
                            <a:schemeClr val="accent1">
                              <a:lumMod val="50000"/>
                            </a:schemeClr>
                          </a:solidFill>
                          <a:effectLst/>
                        </a:rPr>
                        <a:t>,</a:t>
                      </a:r>
                    </a:p>
                    <a:p>
                      <a:pPr marL="0" indent="0">
                        <a:lnSpc>
                          <a:spcPct val="115000"/>
                        </a:lnSpc>
                        <a:spcAft>
                          <a:spcPts val="0"/>
                        </a:spcAft>
                        <a:buFont typeface="Arial" panose="020B0604020202020204" pitchFamily="34" charset="0"/>
                        <a:buNone/>
                      </a:pPr>
                      <a:r>
                        <a:rPr lang="tr-TR" sz="1200" dirty="0" smtClean="0">
                          <a:solidFill>
                            <a:schemeClr val="accent1">
                              <a:lumMod val="50000"/>
                            </a:schemeClr>
                          </a:solidFill>
                          <a:effectLst/>
                        </a:rPr>
                        <a:t>     bir </a:t>
                      </a:r>
                      <a:r>
                        <a:rPr lang="tr-TR" sz="1200" dirty="0">
                          <a:solidFill>
                            <a:schemeClr val="accent1">
                              <a:lumMod val="50000"/>
                            </a:schemeClr>
                          </a:solidFill>
                          <a:effectLst/>
                        </a:rPr>
                        <a:t>olan okul öncesi normumuz 2 </a:t>
                      </a:r>
                      <a:r>
                        <a:rPr lang="tr-TR" sz="1200" dirty="0" smtClean="0">
                          <a:solidFill>
                            <a:schemeClr val="accent1">
                              <a:lumMod val="50000"/>
                            </a:schemeClr>
                          </a:solidFill>
                          <a:effectLst/>
                        </a:rPr>
                        <a:t>ye,  </a:t>
                      </a:r>
                      <a:r>
                        <a:rPr lang="tr-TR" sz="1200" dirty="0">
                          <a:solidFill>
                            <a:schemeClr val="accent1">
                              <a:lumMod val="50000"/>
                            </a:schemeClr>
                          </a:solidFill>
                          <a:effectLst/>
                        </a:rPr>
                        <a:t>öğrenci sayımız da 42 ye çıkarılmıştır. </a:t>
                      </a:r>
                      <a:endParaRPr lang="tr-TR" sz="1200" dirty="0" smtClean="0">
                        <a:solidFill>
                          <a:schemeClr val="accent1">
                            <a:lumMod val="50000"/>
                          </a:schemeClr>
                        </a:solidFill>
                        <a:effectLst/>
                      </a:endParaRPr>
                    </a:p>
                    <a:p>
                      <a:pPr marL="171450" indent="-171450">
                        <a:lnSpc>
                          <a:spcPct val="115000"/>
                        </a:lnSpc>
                        <a:spcAft>
                          <a:spcPts val="0"/>
                        </a:spcAft>
                        <a:buFont typeface="Arial" panose="020B0604020202020204" pitchFamily="34" charset="0"/>
                        <a:buChar char="•"/>
                      </a:pPr>
                      <a:endParaRPr lang="tr-TR" sz="1200" dirty="0" smtClean="0">
                        <a:solidFill>
                          <a:schemeClr val="accent1">
                            <a:lumMod val="50000"/>
                          </a:schemeClr>
                        </a:solidFill>
                        <a:effectLst/>
                      </a:endParaRPr>
                    </a:p>
                    <a:p>
                      <a:pPr marL="171450" indent="-171450">
                        <a:lnSpc>
                          <a:spcPct val="115000"/>
                        </a:lnSpc>
                        <a:spcAft>
                          <a:spcPts val="0"/>
                        </a:spcAft>
                        <a:buFont typeface="Arial" panose="020B0604020202020204" pitchFamily="34" charset="0"/>
                        <a:buChar char="•"/>
                      </a:pPr>
                      <a:r>
                        <a:rPr lang="tr-TR" sz="1200" dirty="0" smtClean="0">
                          <a:solidFill>
                            <a:schemeClr val="accent1">
                              <a:lumMod val="50000"/>
                            </a:schemeClr>
                          </a:solidFill>
                          <a:effectLst/>
                        </a:rPr>
                        <a:t>Köylerde </a:t>
                      </a:r>
                      <a:r>
                        <a:rPr lang="tr-TR" sz="1200" dirty="0">
                          <a:solidFill>
                            <a:schemeClr val="accent1">
                              <a:lumMod val="50000"/>
                            </a:schemeClr>
                          </a:solidFill>
                          <a:effectLst/>
                        </a:rPr>
                        <a:t>ikamet den  Taşımalı eğitim yoluyla okulumuza gelecek olan öğrenciler okul öncesi eğitimden taşımalı olarak faydalanamadıkları için velilerle yapılan görüşmeler sonucunda bu öğrencilerin de  velilerin imkanları doğrultusunda okul öncesine kayıt yaptırmaları ve okul öncesi eğitimden faydalanmaları sağlanacaktır. </a:t>
                      </a:r>
                      <a:r>
                        <a:rPr lang="tr-TR" sz="1100" dirty="0">
                          <a:solidFill>
                            <a:schemeClr val="accent1">
                              <a:lumMod val="50000"/>
                            </a:schemeClr>
                          </a:solidFill>
                          <a:effectLst/>
                        </a:rPr>
                        <a:t> </a:t>
                      </a:r>
                      <a:endParaRPr lang="tr-TR" sz="1100" dirty="0">
                        <a:solidFill>
                          <a:schemeClr val="accent1">
                            <a:lumMod val="50000"/>
                          </a:schemeClr>
                        </a:solidFill>
                        <a:effectLst/>
                        <a:latin typeface="Calibri"/>
                        <a:ea typeface="Calibri"/>
                        <a:cs typeface="Times New Roman"/>
                      </a:endParaRPr>
                    </a:p>
                  </a:txBody>
                  <a:tcPr marL="68580" marR="68580" marT="0" marB="0">
                    <a:solidFill>
                      <a:schemeClr val="accent1">
                        <a:lumMod val="40000"/>
                        <a:lumOff val="60000"/>
                      </a:schemeClr>
                    </a:solidFill>
                  </a:tcPr>
                </a:tc>
              </a:tr>
            </a:tbl>
          </a:graphicData>
        </a:graphic>
      </p:graphicFrame>
      <p:graphicFrame>
        <p:nvGraphicFramePr>
          <p:cNvPr id="12" name="Tablo 11"/>
          <p:cNvGraphicFramePr>
            <a:graphicFrameLocks noGrp="1"/>
          </p:cNvGraphicFramePr>
          <p:nvPr>
            <p:extLst>
              <p:ext uri="{D42A27DB-BD31-4B8C-83A1-F6EECF244321}">
                <p14:modId xmlns:p14="http://schemas.microsoft.com/office/powerpoint/2010/main" val="3823308410"/>
              </p:ext>
            </p:extLst>
          </p:nvPr>
        </p:nvGraphicFramePr>
        <p:xfrm>
          <a:off x="2514599" y="1981014"/>
          <a:ext cx="9060874" cy="1051560"/>
        </p:xfrm>
        <a:graphic>
          <a:graphicData uri="http://schemas.openxmlformats.org/drawingml/2006/table">
            <a:tbl>
              <a:tblPr firstRow="1" firstCol="1" bandRow="1">
                <a:tableStyleId>{5C22544A-7EE6-4342-B048-85BDC9FD1C3A}</a:tableStyleId>
              </a:tblPr>
              <a:tblGrid>
                <a:gridCol w="1771651"/>
                <a:gridCol w="7289223"/>
              </a:tblGrid>
              <a:tr h="405765">
                <a:tc>
                  <a:txBody>
                    <a:bodyPr/>
                    <a:lstStyle/>
                    <a:p>
                      <a:pPr>
                        <a:lnSpc>
                          <a:spcPct val="115000"/>
                        </a:lnSpc>
                        <a:spcAft>
                          <a:spcPts val="0"/>
                        </a:spcAft>
                      </a:pPr>
                      <a:r>
                        <a:rPr lang="tr-TR" sz="1200" dirty="0">
                          <a:solidFill>
                            <a:schemeClr val="accent1">
                              <a:lumMod val="50000"/>
                            </a:schemeClr>
                          </a:solidFill>
                          <a:effectLst/>
                        </a:rPr>
                        <a:t>OKULLARIN FİNANSMANI</a:t>
                      </a:r>
                      <a:endParaRPr lang="tr-TR" sz="1200" dirty="0">
                        <a:solidFill>
                          <a:schemeClr val="accent1">
                            <a:lumMod val="50000"/>
                          </a:schemeClr>
                        </a:solidFill>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marL="171450" indent="-171450">
                        <a:lnSpc>
                          <a:spcPct val="115000"/>
                        </a:lnSpc>
                        <a:spcAft>
                          <a:spcPts val="0"/>
                        </a:spcAft>
                        <a:buFont typeface="Arial" panose="020B0604020202020204" pitchFamily="34" charset="0"/>
                        <a:buChar char="•"/>
                      </a:pPr>
                      <a:r>
                        <a:rPr lang="tr-TR" sz="1200" dirty="0">
                          <a:solidFill>
                            <a:schemeClr val="accent1">
                              <a:lumMod val="50000"/>
                            </a:schemeClr>
                          </a:solidFill>
                          <a:effectLst/>
                        </a:rPr>
                        <a:t>Okulların finansmanına yönelik OAB genel kurul toplantılarına azami katılım sağlanması için toplantı tarih ve zamanları velilerin görüşleri alınarak belirlendi</a:t>
                      </a:r>
                      <a:r>
                        <a:rPr lang="tr-TR" sz="1200" dirty="0" smtClean="0">
                          <a:solidFill>
                            <a:schemeClr val="accent1">
                              <a:lumMod val="50000"/>
                            </a:schemeClr>
                          </a:solidFill>
                          <a:effectLst/>
                        </a:rPr>
                        <a:t>.</a:t>
                      </a:r>
                    </a:p>
                    <a:p>
                      <a:pPr marL="171450" indent="-171450">
                        <a:lnSpc>
                          <a:spcPct val="115000"/>
                        </a:lnSpc>
                        <a:spcAft>
                          <a:spcPts val="0"/>
                        </a:spcAft>
                        <a:buFont typeface="Arial" panose="020B0604020202020204" pitchFamily="34" charset="0"/>
                        <a:buChar char="•"/>
                      </a:pPr>
                      <a:r>
                        <a:rPr lang="tr-TR" sz="1200" dirty="0" smtClean="0">
                          <a:solidFill>
                            <a:schemeClr val="accent1">
                              <a:lumMod val="50000"/>
                            </a:schemeClr>
                          </a:solidFill>
                          <a:effectLst/>
                        </a:rPr>
                        <a:t> </a:t>
                      </a:r>
                      <a:r>
                        <a:rPr lang="tr-TR" sz="1200" dirty="0">
                          <a:solidFill>
                            <a:schemeClr val="accent1">
                              <a:lumMod val="50000"/>
                            </a:schemeClr>
                          </a:solidFill>
                          <a:effectLst/>
                        </a:rPr>
                        <a:t>Okulumuzda OAB destekli etkinlikler </a:t>
                      </a:r>
                      <a:r>
                        <a:rPr lang="tr-TR" sz="1200" dirty="0" smtClean="0">
                          <a:solidFill>
                            <a:schemeClr val="accent1">
                              <a:lumMod val="50000"/>
                            </a:schemeClr>
                          </a:solidFill>
                          <a:effectLst/>
                        </a:rPr>
                        <a:t>düzenlendi.</a:t>
                      </a:r>
                    </a:p>
                    <a:p>
                      <a:pPr marL="171450" indent="-171450">
                        <a:lnSpc>
                          <a:spcPct val="115000"/>
                        </a:lnSpc>
                        <a:spcAft>
                          <a:spcPts val="0"/>
                        </a:spcAft>
                        <a:buFont typeface="Arial" panose="020B0604020202020204" pitchFamily="34" charset="0"/>
                        <a:buChar char="•"/>
                      </a:pPr>
                      <a:r>
                        <a:rPr lang="tr-TR" sz="1200" dirty="0" smtClean="0">
                          <a:solidFill>
                            <a:schemeClr val="accent1">
                              <a:lumMod val="50000"/>
                            </a:schemeClr>
                          </a:solidFill>
                          <a:effectLst/>
                        </a:rPr>
                        <a:t> </a:t>
                      </a:r>
                      <a:r>
                        <a:rPr lang="tr-TR" sz="1200" dirty="0">
                          <a:solidFill>
                            <a:schemeClr val="accent1">
                              <a:lumMod val="50000"/>
                            </a:schemeClr>
                          </a:solidFill>
                          <a:effectLst/>
                        </a:rPr>
                        <a:t>Yerel yönetimler , STK ve özel kuruluşlarla işbirliği içerisinde okulun ihtiyaçlarının karşılanması </a:t>
                      </a:r>
                      <a:r>
                        <a:rPr lang="tr-TR" sz="1200" dirty="0" smtClean="0">
                          <a:solidFill>
                            <a:schemeClr val="accent1">
                              <a:lumMod val="50000"/>
                            </a:schemeClr>
                          </a:solidFill>
                          <a:effectLst/>
                        </a:rPr>
                        <a:t>sağlandı.</a:t>
                      </a:r>
                      <a:endParaRPr lang="tr-TR" sz="1200" dirty="0">
                        <a:solidFill>
                          <a:schemeClr val="accent1">
                            <a:lumMod val="50000"/>
                          </a:schemeClr>
                        </a:solidFill>
                        <a:effectLst/>
                      </a:endParaRPr>
                    </a:p>
                    <a:p>
                      <a:pPr>
                        <a:lnSpc>
                          <a:spcPct val="115000"/>
                        </a:lnSpc>
                        <a:spcAft>
                          <a:spcPts val="0"/>
                        </a:spcAft>
                      </a:pPr>
                      <a:r>
                        <a:rPr lang="tr-TR" sz="1200" dirty="0">
                          <a:solidFill>
                            <a:schemeClr val="accent1">
                              <a:lumMod val="50000"/>
                            </a:schemeClr>
                          </a:solidFill>
                          <a:effectLst/>
                        </a:rPr>
                        <a:t> </a:t>
                      </a:r>
                      <a:endParaRPr lang="tr-TR" sz="1200" dirty="0">
                        <a:solidFill>
                          <a:schemeClr val="accent1">
                            <a:lumMod val="50000"/>
                          </a:schemeClr>
                        </a:solidFill>
                        <a:effectLst/>
                        <a:latin typeface="Calibri"/>
                        <a:ea typeface="Calibri"/>
                        <a:cs typeface="Times New Roman"/>
                      </a:endParaRPr>
                    </a:p>
                  </a:txBody>
                  <a:tcPr marL="68580" marR="68580" marT="0" marB="0">
                    <a:solidFill>
                      <a:schemeClr val="accent1">
                        <a:lumMod val="40000"/>
                        <a:lumOff val="60000"/>
                      </a:schemeClr>
                    </a:solidFill>
                  </a:tcPr>
                </a:tc>
              </a:tr>
            </a:tbl>
          </a:graphicData>
        </a:graphic>
      </p:graphicFrame>
      <p:graphicFrame>
        <p:nvGraphicFramePr>
          <p:cNvPr id="13" name="Tablo 12"/>
          <p:cNvGraphicFramePr>
            <a:graphicFrameLocks noGrp="1"/>
          </p:cNvGraphicFramePr>
          <p:nvPr>
            <p:extLst>
              <p:ext uri="{D42A27DB-BD31-4B8C-83A1-F6EECF244321}">
                <p14:modId xmlns:p14="http://schemas.microsoft.com/office/powerpoint/2010/main" val="3937649862"/>
              </p:ext>
            </p:extLst>
          </p:nvPr>
        </p:nvGraphicFramePr>
        <p:xfrm>
          <a:off x="2514600" y="3201063"/>
          <a:ext cx="9127672" cy="1034034"/>
        </p:xfrm>
        <a:graphic>
          <a:graphicData uri="http://schemas.openxmlformats.org/drawingml/2006/table">
            <a:tbl>
              <a:tblPr firstRow="1" firstCol="1" bandRow="1">
                <a:tableStyleId>{5C22544A-7EE6-4342-B048-85BDC9FD1C3A}</a:tableStyleId>
              </a:tblPr>
              <a:tblGrid>
                <a:gridCol w="1771650"/>
                <a:gridCol w="7356022"/>
              </a:tblGrid>
              <a:tr h="405765">
                <a:tc>
                  <a:txBody>
                    <a:bodyPr/>
                    <a:lstStyle/>
                    <a:p>
                      <a:pPr>
                        <a:lnSpc>
                          <a:spcPct val="115000"/>
                        </a:lnSpc>
                        <a:spcAft>
                          <a:spcPts val="0"/>
                        </a:spcAft>
                      </a:pPr>
                      <a:r>
                        <a:rPr lang="tr-TR" sz="1200" dirty="0">
                          <a:solidFill>
                            <a:schemeClr val="accent1">
                              <a:lumMod val="50000"/>
                            </a:schemeClr>
                          </a:solidFill>
                          <a:effectLst/>
                        </a:rPr>
                        <a:t>REHBERLİK ve PSİKOLOJİK DANIŞMANLIK</a:t>
                      </a:r>
                      <a:endParaRPr lang="tr-TR" sz="1200" dirty="0">
                        <a:solidFill>
                          <a:schemeClr val="accent1">
                            <a:lumMod val="50000"/>
                          </a:schemeClr>
                        </a:solidFill>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marL="171450" indent="-171450">
                        <a:lnSpc>
                          <a:spcPct val="115000"/>
                        </a:lnSpc>
                        <a:spcAft>
                          <a:spcPts val="0"/>
                        </a:spcAft>
                        <a:buFont typeface="Arial" panose="020B0604020202020204" pitchFamily="34" charset="0"/>
                        <a:buChar char="•"/>
                      </a:pPr>
                      <a:r>
                        <a:rPr lang="tr-TR" sz="1200" dirty="0">
                          <a:solidFill>
                            <a:schemeClr val="accent1">
                              <a:lumMod val="50000"/>
                            </a:schemeClr>
                          </a:solidFill>
                          <a:effectLst/>
                        </a:rPr>
                        <a:t>Okulumuz öğrenci sayısı 253 olduğundan  okulumuzda Rehber öğretmen kadrosu bulunmamaktadır. </a:t>
                      </a:r>
                      <a:endParaRPr lang="tr-TR" sz="1200" dirty="0" smtClean="0">
                        <a:solidFill>
                          <a:schemeClr val="accent1">
                            <a:lumMod val="50000"/>
                          </a:schemeClr>
                        </a:solidFill>
                        <a:effectLst/>
                      </a:endParaRPr>
                    </a:p>
                    <a:p>
                      <a:pPr marL="171450" indent="-171450">
                        <a:lnSpc>
                          <a:spcPct val="115000"/>
                        </a:lnSpc>
                        <a:spcAft>
                          <a:spcPts val="0"/>
                        </a:spcAft>
                        <a:buFont typeface="Arial" panose="020B0604020202020204" pitchFamily="34" charset="0"/>
                        <a:buChar char="•"/>
                      </a:pPr>
                      <a:r>
                        <a:rPr lang="tr-TR" sz="1200" dirty="0" smtClean="0">
                          <a:solidFill>
                            <a:schemeClr val="accent1">
                              <a:lumMod val="50000"/>
                            </a:schemeClr>
                          </a:solidFill>
                          <a:effectLst/>
                        </a:rPr>
                        <a:t>Buna </a:t>
                      </a:r>
                      <a:r>
                        <a:rPr lang="tr-TR" sz="1200" dirty="0">
                          <a:solidFill>
                            <a:schemeClr val="accent1">
                              <a:lumMod val="50000"/>
                            </a:schemeClr>
                          </a:solidFill>
                          <a:effectLst/>
                        </a:rPr>
                        <a:t>istinaden okulumuz öğrencilerinin ve velilerinin ihtiyaçlarını dikkate alarak okulumuzda yıl içerisinde RAM ile ortaklaşa Teknoloji bağımlılığı, İstismar  </a:t>
                      </a:r>
                      <a:r>
                        <a:rPr lang="tr-TR" sz="1200" dirty="0" err="1">
                          <a:solidFill>
                            <a:schemeClr val="accent1">
                              <a:lumMod val="50000"/>
                            </a:schemeClr>
                          </a:solidFill>
                          <a:effectLst/>
                        </a:rPr>
                        <a:t>vb</a:t>
                      </a:r>
                      <a:r>
                        <a:rPr lang="tr-TR" sz="1200" dirty="0">
                          <a:solidFill>
                            <a:schemeClr val="accent1">
                              <a:lumMod val="50000"/>
                            </a:schemeClr>
                          </a:solidFill>
                          <a:effectLst/>
                        </a:rPr>
                        <a:t> konularda eğitim faaliyetleri </a:t>
                      </a:r>
                      <a:r>
                        <a:rPr lang="tr-TR" sz="1200" dirty="0" smtClean="0">
                          <a:solidFill>
                            <a:schemeClr val="accent1">
                              <a:lumMod val="50000"/>
                            </a:schemeClr>
                          </a:solidFill>
                          <a:effectLst/>
                        </a:rPr>
                        <a:t>düzenlenmiş,</a:t>
                      </a:r>
                      <a:r>
                        <a:rPr lang="tr-TR" sz="1200" baseline="0" dirty="0" smtClean="0">
                          <a:solidFill>
                            <a:schemeClr val="accent1">
                              <a:lumMod val="50000"/>
                            </a:schemeClr>
                          </a:solidFill>
                          <a:effectLst/>
                        </a:rPr>
                        <a:t> </a:t>
                      </a:r>
                    </a:p>
                    <a:p>
                      <a:pPr marL="171450" indent="-171450">
                        <a:lnSpc>
                          <a:spcPct val="115000"/>
                        </a:lnSpc>
                        <a:spcAft>
                          <a:spcPts val="0"/>
                        </a:spcAft>
                        <a:buFont typeface="Arial" panose="020B0604020202020204" pitchFamily="34" charset="0"/>
                        <a:buChar char="•"/>
                      </a:pPr>
                      <a:r>
                        <a:rPr lang="tr-TR" sz="1200" baseline="0" dirty="0" smtClean="0">
                          <a:solidFill>
                            <a:schemeClr val="accent1">
                              <a:lumMod val="50000"/>
                            </a:schemeClr>
                          </a:solidFill>
                          <a:effectLst/>
                        </a:rPr>
                        <a:t>Veli Akademisi Projesi kapsamında </a:t>
                      </a:r>
                      <a:r>
                        <a:rPr lang="tr-TR" sz="1200" baseline="0" dirty="0" err="1" smtClean="0">
                          <a:solidFill>
                            <a:schemeClr val="accent1">
                              <a:lumMod val="50000"/>
                            </a:schemeClr>
                          </a:solidFill>
                          <a:effectLst/>
                        </a:rPr>
                        <a:t>Dr</a:t>
                      </a:r>
                      <a:r>
                        <a:rPr lang="tr-TR" sz="1200" baseline="0" dirty="0" smtClean="0">
                          <a:solidFill>
                            <a:schemeClr val="accent1">
                              <a:lumMod val="50000"/>
                            </a:schemeClr>
                          </a:solidFill>
                          <a:effectLst/>
                        </a:rPr>
                        <a:t> Ezgi GÜVEN tarafından «Teknoloji Bağımlılığı» semineri verilmiştir.</a:t>
                      </a:r>
                      <a:endParaRPr lang="tr-TR" sz="1100" dirty="0">
                        <a:solidFill>
                          <a:schemeClr val="accent1">
                            <a:lumMod val="50000"/>
                          </a:schemeClr>
                        </a:solidFill>
                        <a:effectLst/>
                      </a:endParaRPr>
                    </a:p>
                    <a:p>
                      <a:pPr>
                        <a:lnSpc>
                          <a:spcPct val="115000"/>
                        </a:lnSpc>
                        <a:spcAft>
                          <a:spcPts val="0"/>
                        </a:spcAft>
                      </a:pPr>
                      <a:r>
                        <a:rPr lang="tr-TR" sz="1100" dirty="0">
                          <a:solidFill>
                            <a:schemeClr val="accent1">
                              <a:lumMod val="50000"/>
                            </a:schemeClr>
                          </a:solidFill>
                          <a:effectLst/>
                        </a:rPr>
                        <a:t> </a:t>
                      </a:r>
                      <a:endParaRPr lang="tr-TR" sz="1100" dirty="0">
                        <a:solidFill>
                          <a:schemeClr val="accent1">
                            <a:lumMod val="50000"/>
                          </a:schemeClr>
                        </a:solidFill>
                        <a:effectLst/>
                        <a:latin typeface="Calibri"/>
                        <a:ea typeface="Calibri"/>
                        <a:cs typeface="Times New Roman"/>
                      </a:endParaRPr>
                    </a:p>
                  </a:txBody>
                  <a:tcPr marL="68580" marR="68580" marT="0" marB="0">
                    <a:solidFill>
                      <a:schemeClr val="accent1">
                        <a:lumMod val="40000"/>
                        <a:lumOff val="60000"/>
                      </a:schemeClr>
                    </a:solidFill>
                  </a:tcPr>
                </a:tc>
              </a:tr>
            </a:tbl>
          </a:graphicData>
        </a:graphic>
      </p:graphicFrame>
      <p:pic>
        <p:nvPicPr>
          <p:cNvPr id="10" name="Resim 9"/>
          <p:cNvPicPr>
            <a:picLocks noChangeAspect="1"/>
          </p:cNvPicPr>
          <p:nvPr/>
        </p:nvPicPr>
        <p:blipFill rotWithShape="1">
          <a:blip r:embed="rId5" cstate="print">
            <a:extLst>
              <a:ext uri="{28A0092B-C50C-407E-A947-70E740481C1C}">
                <a14:useLocalDpi xmlns:a14="http://schemas.microsoft.com/office/drawing/2010/main" val="0"/>
              </a:ext>
            </a:extLst>
          </a:blip>
          <a:srcRect l="15823" r="15822"/>
          <a:stretch/>
        </p:blipFill>
        <p:spPr>
          <a:xfrm>
            <a:off x="130628" y="3487170"/>
            <a:ext cx="1955165" cy="1608937"/>
          </a:xfrm>
          <a:prstGeom prst="rect">
            <a:avLst/>
          </a:prstGeom>
        </p:spPr>
      </p:pic>
      <p:pic>
        <p:nvPicPr>
          <p:cNvPr id="6" name="Resim 5"/>
          <p:cNvPicPr>
            <a:picLocks noChangeAspect="1"/>
          </p:cNvPicPr>
          <p:nvPr/>
        </p:nvPicPr>
        <p:blipFill rotWithShape="1">
          <a:blip r:embed="rId6" cstate="print">
            <a:extLst>
              <a:ext uri="{28A0092B-C50C-407E-A947-70E740481C1C}">
                <a14:useLocalDpi xmlns:a14="http://schemas.microsoft.com/office/drawing/2010/main" val="0"/>
              </a:ext>
            </a:extLst>
          </a:blip>
          <a:srcRect l="27441" r="14345"/>
          <a:stretch/>
        </p:blipFill>
        <p:spPr>
          <a:xfrm>
            <a:off x="212272" y="1643519"/>
            <a:ext cx="1275684" cy="1643519"/>
          </a:xfrm>
          <a:prstGeom prst="rect">
            <a:avLst/>
          </a:prstGeom>
        </p:spPr>
      </p:pic>
      <p:pic>
        <p:nvPicPr>
          <p:cNvPr id="9" name="Resim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27491" y="5006300"/>
            <a:ext cx="2222046" cy="1666535"/>
          </a:xfrm>
          <a:prstGeom prst="rect">
            <a:avLst/>
          </a:prstGeom>
        </p:spPr>
      </p:pic>
      <p:pic>
        <p:nvPicPr>
          <p:cNvPr id="14" name="Resim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629" y="5278272"/>
            <a:ext cx="1995714" cy="1465428"/>
          </a:xfrm>
          <a:prstGeom prst="rect">
            <a:avLst/>
          </a:prstGeom>
        </p:spPr>
      </p:pic>
    </p:spTree>
    <p:extLst>
      <p:ext uri="{BB962C8B-B14F-4D97-AF65-F5344CB8AC3E}">
        <p14:creationId xmlns:p14="http://schemas.microsoft.com/office/powerpoint/2010/main" val="315059630"/>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2 Metin kutusu"/>
          <p:cNvSpPr txBox="1"/>
          <p:nvPr/>
        </p:nvSpPr>
        <p:spPr>
          <a:xfrm>
            <a:off x="0" y="749300"/>
            <a:ext cx="12192000" cy="584200"/>
          </a:xfrm>
          <a:prstGeom prst="rect">
            <a:avLst/>
          </a:prstGeom>
          <a:solidFill>
            <a:schemeClr val="accent1"/>
          </a:solidFill>
        </p:spPr>
        <p:txBody>
          <a:bodyPr wrap="square">
            <a:spAutoFit/>
          </a:bodyPr>
          <a:lstStyle/>
          <a:p>
            <a:pPr eaLnBrk="1" fontAlgn="auto" hangingPunct="1">
              <a:spcBef>
                <a:spcPts val="0"/>
              </a:spcBef>
              <a:spcAft>
                <a:spcPts val="0"/>
              </a:spcAft>
              <a:defRPr/>
            </a:pPr>
            <a:r>
              <a:rPr lang="tr-TR" sz="3200" dirty="0" smtClean="0">
                <a:solidFill>
                  <a:schemeClr val="bg1"/>
                </a:solidFill>
                <a:effectLst>
                  <a:outerShdw blurRad="38100" dist="38100" dir="2700000" algn="tl">
                    <a:srgbClr val="000000">
                      <a:alpha val="43137"/>
                    </a:srgbClr>
                  </a:outerShdw>
                </a:effectLst>
                <a:latin typeface="Cambria" pitchFamily="18" charset="0"/>
                <a:cs typeface="+mn-cs"/>
              </a:rPr>
              <a:t>                            </a:t>
            </a:r>
            <a:r>
              <a:rPr lang="tr-TR" sz="2800" dirty="0" smtClean="0">
                <a:solidFill>
                  <a:schemeClr val="bg1"/>
                </a:solidFill>
                <a:effectLst>
                  <a:outerShdw blurRad="38100" dist="38100" dir="2700000" algn="tl">
                    <a:srgbClr val="000000">
                      <a:alpha val="43137"/>
                    </a:srgbClr>
                  </a:outerShdw>
                </a:effectLst>
                <a:latin typeface="Cambria" pitchFamily="18" charset="0"/>
                <a:cs typeface="+mn-cs"/>
              </a:rPr>
              <a:t>2023 EĞİTİM VİZYONU</a:t>
            </a:r>
            <a:endParaRPr lang="tr-TR" sz="2800" dirty="0">
              <a:solidFill>
                <a:schemeClr val="bg1"/>
              </a:solidFill>
              <a:effectLst>
                <a:outerShdw blurRad="38100" dist="38100" dir="2700000" algn="tl">
                  <a:srgbClr val="000000">
                    <a:alpha val="43137"/>
                  </a:srgbClr>
                </a:outerShdw>
              </a:effectLst>
              <a:latin typeface="Cambria" pitchFamily="18" charset="0"/>
              <a:cs typeface="+mn-cs"/>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557" y="405171"/>
            <a:ext cx="1392237" cy="1392237"/>
          </a:xfrm>
          <a:prstGeom prst="rect">
            <a:avLst/>
          </a:prstGeom>
        </p:spPr>
      </p:pic>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5407" y="9237"/>
            <a:ext cx="1586593" cy="2030839"/>
          </a:xfrm>
          <a:prstGeom prst="rect">
            <a:avLst/>
          </a:prstGeom>
        </p:spPr>
      </p:pic>
      <p:sp>
        <p:nvSpPr>
          <p:cNvPr id="3" name="Metin kutusu 2"/>
          <p:cNvSpPr txBox="1"/>
          <p:nvPr/>
        </p:nvSpPr>
        <p:spPr>
          <a:xfrm>
            <a:off x="2514601" y="1489631"/>
            <a:ext cx="8090806" cy="30777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tr-TR" sz="1400" dirty="0" smtClean="0"/>
              <a:t>2023 EĞİTİM VİZYONU BELGESİ ÇERÇEVESİNDE OKULUNUZDA /KURUMUNUZDA YAPILAN ÇALIŞMALAR </a:t>
            </a:r>
            <a:endParaRPr lang="tr-TR" sz="1400" dirty="0"/>
          </a:p>
        </p:txBody>
      </p:sp>
      <p:graphicFrame>
        <p:nvGraphicFramePr>
          <p:cNvPr id="4" name="Tablo 3"/>
          <p:cNvGraphicFramePr>
            <a:graphicFrameLocks noGrp="1"/>
          </p:cNvGraphicFramePr>
          <p:nvPr>
            <p:extLst>
              <p:ext uri="{D42A27DB-BD31-4B8C-83A1-F6EECF244321}">
                <p14:modId xmlns:p14="http://schemas.microsoft.com/office/powerpoint/2010/main" val="3768767679"/>
              </p:ext>
            </p:extLst>
          </p:nvPr>
        </p:nvGraphicFramePr>
        <p:xfrm>
          <a:off x="2514600" y="2107086"/>
          <a:ext cx="9168494" cy="1591678"/>
        </p:xfrm>
        <a:graphic>
          <a:graphicData uri="http://schemas.openxmlformats.org/drawingml/2006/table">
            <a:tbl>
              <a:tblPr firstRow="1" firstCol="1" bandRow="1">
                <a:tableStyleId>{5C22544A-7EE6-4342-B048-85BDC9FD1C3A}</a:tableStyleId>
              </a:tblPr>
              <a:tblGrid>
                <a:gridCol w="1404257"/>
                <a:gridCol w="7764237"/>
              </a:tblGrid>
              <a:tr h="1591678">
                <a:tc>
                  <a:txBody>
                    <a:bodyPr/>
                    <a:lstStyle/>
                    <a:p>
                      <a:pPr>
                        <a:lnSpc>
                          <a:spcPct val="115000"/>
                        </a:lnSpc>
                        <a:spcAft>
                          <a:spcPts val="0"/>
                        </a:spcAft>
                      </a:pPr>
                      <a:r>
                        <a:rPr lang="tr-TR" sz="1200" dirty="0">
                          <a:solidFill>
                            <a:schemeClr val="accent1">
                              <a:lumMod val="50000"/>
                            </a:schemeClr>
                          </a:solidFill>
                          <a:effectLst/>
                        </a:rPr>
                        <a:t>ÖZEL EĞİTİM</a:t>
                      </a:r>
                      <a:endParaRPr lang="tr-TR" sz="1200" dirty="0">
                        <a:solidFill>
                          <a:schemeClr val="accent1">
                            <a:lumMod val="50000"/>
                          </a:schemeClr>
                        </a:solidFill>
                        <a:effectLst/>
                        <a:latin typeface="Calibri"/>
                        <a:ea typeface="Calibri"/>
                        <a:cs typeface="Times New Roman"/>
                      </a:endParaRPr>
                    </a:p>
                  </a:txBody>
                  <a:tcPr marL="68580" marR="68580" marT="0" marB="0">
                    <a:solidFill>
                      <a:schemeClr val="accent1">
                        <a:lumMod val="60000"/>
                        <a:lumOff val="40000"/>
                      </a:schemeClr>
                    </a:solidFill>
                  </a:tcPr>
                </a:tc>
                <a:tc>
                  <a:txBody>
                    <a:bodyPr/>
                    <a:lstStyle/>
                    <a:p>
                      <a:pPr marL="171450" indent="-171450">
                        <a:lnSpc>
                          <a:spcPct val="115000"/>
                        </a:lnSpc>
                        <a:spcAft>
                          <a:spcPts val="0"/>
                        </a:spcAft>
                        <a:buFont typeface="Arial" panose="020B0604020202020204" pitchFamily="34" charset="0"/>
                        <a:buChar char="•"/>
                      </a:pPr>
                      <a:r>
                        <a:rPr lang="tr-TR" sz="1200" dirty="0">
                          <a:solidFill>
                            <a:schemeClr val="accent1">
                              <a:lumMod val="50000"/>
                            </a:schemeClr>
                          </a:solidFill>
                          <a:effectLst/>
                        </a:rPr>
                        <a:t>Okulumuz personeli MEM </a:t>
                      </a:r>
                      <a:r>
                        <a:rPr lang="tr-TR" sz="1200" dirty="0" err="1">
                          <a:solidFill>
                            <a:schemeClr val="accent1">
                              <a:lumMod val="50000"/>
                            </a:schemeClr>
                          </a:solidFill>
                          <a:effectLst/>
                        </a:rPr>
                        <a:t>leri</a:t>
                      </a:r>
                      <a:r>
                        <a:rPr lang="tr-TR" sz="1200" dirty="0">
                          <a:solidFill>
                            <a:schemeClr val="accent1">
                              <a:lumMod val="50000"/>
                            </a:schemeClr>
                          </a:solidFill>
                          <a:effectLst/>
                        </a:rPr>
                        <a:t> ve STK </a:t>
                      </a:r>
                      <a:r>
                        <a:rPr lang="tr-TR" sz="1200" dirty="0" err="1">
                          <a:solidFill>
                            <a:schemeClr val="accent1">
                              <a:lumMod val="50000"/>
                            </a:schemeClr>
                          </a:solidFill>
                          <a:effectLst/>
                        </a:rPr>
                        <a:t>ların</a:t>
                      </a:r>
                      <a:r>
                        <a:rPr lang="tr-TR" sz="1200" dirty="0">
                          <a:solidFill>
                            <a:schemeClr val="accent1">
                              <a:lumMod val="50000"/>
                            </a:schemeClr>
                          </a:solidFill>
                          <a:effectLst/>
                        </a:rPr>
                        <a:t> açmış olduğu eğitim faaliyetleri sayesinde </a:t>
                      </a:r>
                      <a:r>
                        <a:rPr lang="tr-TR" sz="1200" dirty="0" err="1">
                          <a:solidFill>
                            <a:schemeClr val="accent1">
                              <a:lumMod val="50000"/>
                            </a:schemeClr>
                          </a:solidFill>
                          <a:effectLst/>
                        </a:rPr>
                        <a:t>Disleksi</a:t>
                      </a:r>
                      <a:r>
                        <a:rPr lang="tr-TR" sz="1200" dirty="0">
                          <a:solidFill>
                            <a:schemeClr val="accent1">
                              <a:lumMod val="50000"/>
                            </a:schemeClr>
                          </a:solidFill>
                          <a:effectLst/>
                        </a:rPr>
                        <a:t>, otizm </a:t>
                      </a:r>
                      <a:r>
                        <a:rPr lang="tr-TR" sz="1200" dirty="0" err="1">
                          <a:solidFill>
                            <a:schemeClr val="accent1">
                              <a:lumMod val="50000"/>
                            </a:schemeClr>
                          </a:solidFill>
                          <a:effectLst/>
                        </a:rPr>
                        <a:t>vb</a:t>
                      </a:r>
                      <a:r>
                        <a:rPr lang="tr-TR" sz="1200" dirty="0">
                          <a:solidFill>
                            <a:schemeClr val="accent1">
                              <a:lumMod val="50000"/>
                            </a:schemeClr>
                          </a:solidFill>
                          <a:effectLst/>
                        </a:rPr>
                        <a:t> konularda bilgi sahibi oldular</a:t>
                      </a:r>
                      <a:r>
                        <a:rPr lang="tr-TR" sz="1200" dirty="0" smtClean="0">
                          <a:solidFill>
                            <a:schemeClr val="accent1">
                              <a:lumMod val="50000"/>
                            </a:schemeClr>
                          </a:solidFill>
                          <a:effectLst/>
                        </a:rPr>
                        <a:t>.</a:t>
                      </a:r>
                    </a:p>
                    <a:p>
                      <a:pPr marL="171450" indent="-171450">
                        <a:lnSpc>
                          <a:spcPct val="115000"/>
                        </a:lnSpc>
                        <a:spcAft>
                          <a:spcPts val="0"/>
                        </a:spcAft>
                        <a:buFont typeface="Arial" panose="020B0604020202020204" pitchFamily="34" charset="0"/>
                        <a:buChar char="•"/>
                      </a:pPr>
                      <a:r>
                        <a:rPr lang="tr-TR" sz="1200" dirty="0" smtClean="0">
                          <a:solidFill>
                            <a:schemeClr val="accent1">
                              <a:lumMod val="50000"/>
                            </a:schemeClr>
                          </a:solidFill>
                          <a:effectLst/>
                        </a:rPr>
                        <a:t>Yaşıtlarına </a:t>
                      </a:r>
                      <a:r>
                        <a:rPr lang="tr-TR" sz="1200" dirty="0">
                          <a:solidFill>
                            <a:schemeClr val="accent1">
                              <a:lumMod val="50000"/>
                            </a:schemeClr>
                          </a:solidFill>
                          <a:effectLst/>
                        </a:rPr>
                        <a:t>göre öğrenim güçlüğü çeken öğrenciler Rehberlik Araştırma Merkezine yönlendirilerek tanılarının konulması sağlandı</a:t>
                      </a:r>
                      <a:r>
                        <a:rPr lang="tr-TR" sz="1200" dirty="0" smtClean="0">
                          <a:solidFill>
                            <a:schemeClr val="accent1">
                              <a:lumMod val="50000"/>
                            </a:schemeClr>
                          </a:solidFill>
                          <a:effectLst/>
                        </a:rPr>
                        <a:t>,</a:t>
                      </a:r>
                    </a:p>
                    <a:p>
                      <a:pPr marL="171450" indent="-171450">
                        <a:lnSpc>
                          <a:spcPct val="115000"/>
                        </a:lnSpc>
                        <a:spcAft>
                          <a:spcPts val="0"/>
                        </a:spcAft>
                        <a:buFont typeface="Arial" panose="020B0604020202020204" pitchFamily="34" charset="0"/>
                        <a:buChar char="•"/>
                      </a:pPr>
                      <a:r>
                        <a:rPr lang="tr-TR" sz="1200" dirty="0" smtClean="0">
                          <a:solidFill>
                            <a:schemeClr val="accent1">
                              <a:lumMod val="50000"/>
                            </a:schemeClr>
                          </a:solidFill>
                          <a:effectLst/>
                        </a:rPr>
                        <a:t> </a:t>
                      </a:r>
                      <a:r>
                        <a:rPr lang="tr-TR" sz="1200" dirty="0">
                          <a:solidFill>
                            <a:schemeClr val="accent1">
                              <a:lumMod val="50000"/>
                            </a:schemeClr>
                          </a:solidFill>
                          <a:effectLst/>
                        </a:rPr>
                        <a:t>Kaynaştırma eğitimi alması gereken tüm öğrencilerimize Destek eğitim odası açıldı. İl MEM  ile iletişime geçilerek özel eğitim sınıfına yeni eğitim materyalleri kazandırıldı. </a:t>
                      </a:r>
                      <a:endParaRPr lang="tr-TR" sz="1200" dirty="0" smtClean="0">
                        <a:solidFill>
                          <a:schemeClr val="accent1">
                            <a:lumMod val="50000"/>
                          </a:schemeClr>
                        </a:solidFill>
                        <a:effectLst/>
                      </a:endParaRPr>
                    </a:p>
                    <a:p>
                      <a:pPr marL="171450" indent="-171450">
                        <a:lnSpc>
                          <a:spcPct val="115000"/>
                        </a:lnSpc>
                        <a:spcAft>
                          <a:spcPts val="0"/>
                        </a:spcAft>
                        <a:buFont typeface="Arial" panose="020B0604020202020204" pitchFamily="34" charset="0"/>
                        <a:buChar char="•"/>
                      </a:pPr>
                      <a:r>
                        <a:rPr lang="tr-TR" sz="1200" dirty="0" smtClean="0">
                          <a:solidFill>
                            <a:schemeClr val="accent1">
                              <a:lumMod val="50000"/>
                            </a:schemeClr>
                          </a:solidFill>
                          <a:effectLst/>
                        </a:rPr>
                        <a:t>Sınıflarında </a:t>
                      </a:r>
                      <a:r>
                        <a:rPr lang="tr-TR" sz="1200" dirty="0">
                          <a:solidFill>
                            <a:schemeClr val="accent1">
                              <a:lumMod val="50000"/>
                            </a:schemeClr>
                          </a:solidFill>
                          <a:effectLst/>
                        </a:rPr>
                        <a:t>yaşıtlarına göre ileri düzeyde başarı gösteren öğrenciler Bilsem sınavına yönlendirildi</a:t>
                      </a:r>
                      <a:r>
                        <a:rPr lang="tr-TR" sz="1200" dirty="0" smtClean="0">
                          <a:solidFill>
                            <a:schemeClr val="accent1">
                              <a:lumMod val="50000"/>
                            </a:schemeClr>
                          </a:solidFill>
                          <a:effectLst/>
                        </a:rPr>
                        <a:t>.</a:t>
                      </a:r>
                      <a:endParaRPr lang="tr-TR" sz="1100" dirty="0">
                        <a:solidFill>
                          <a:schemeClr val="accent1">
                            <a:lumMod val="50000"/>
                          </a:schemeClr>
                        </a:solidFill>
                        <a:effectLst/>
                      </a:endParaRPr>
                    </a:p>
                  </a:txBody>
                  <a:tcPr marL="68580" marR="68580" marT="0" marB="0">
                    <a:solidFill>
                      <a:schemeClr val="accent1">
                        <a:lumMod val="60000"/>
                        <a:lumOff val="40000"/>
                      </a:schemeClr>
                    </a:solidFill>
                  </a:tcPr>
                </a:tc>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622895199"/>
              </p:ext>
            </p:extLst>
          </p:nvPr>
        </p:nvGraphicFramePr>
        <p:xfrm>
          <a:off x="2514600" y="4042697"/>
          <a:ext cx="9217480" cy="1437132"/>
        </p:xfrm>
        <a:graphic>
          <a:graphicData uri="http://schemas.openxmlformats.org/drawingml/2006/table">
            <a:tbl>
              <a:tblPr firstRow="1" firstCol="1" bandRow="1">
                <a:tableStyleId>{5C22544A-7EE6-4342-B048-85BDC9FD1C3A}</a:tableStyleId>
              </a:tblPr>
              <a:tblGrid>
                <a:gridCol w="1412423"/>
                <a:gridCol w="7805057"/>
              </a:tblGrid>
              <a:tr h="405765">
                <a:tc>
                  <a:txBody>
                    <a:bodyPr/>
                    <a:lstStyle/>
                    <a:p>
                      <a:pPr>
                        <a:lnSpc>
                          <a:spcPct val="115000"/>
                        </a:lnSpc>
                        <a:spcAft>
                          <a:spcPts val="0"/>
                        </a:spcAft>
                      </a:pPr>
                      <a:r>
                        <a:rPr lang="tr-TR" sz="1100" dirty="0">
                          <a:solidFill>
                            <a:schemeClr val="accent1">
                              <a:lumMod val="50000"/>
                            </a:schemeClr>
                          </a:solidFill>
                          <a:effectLst/>
                        </a:rPr>
                        <a:t>YABANCI DİL EĞİTİMİ</a:t>
                      </a:r>
                      <a:endParaRPr lang="tr-TR" sz="1100" dirty="0">
                        <a:solidFill>
                          <a:schemeClr val="accent1">
                            <a:lumMod val="50000"/>
                          </a:schemeClr>
                        </a:solidFill>
                        <a:effectLst/>
                        <a:latin typeface="Calibri"/>
                        <a:ea typeface="Calibri"/>
                        <a:cs typeface="Times New Roman"/>
                      </a:endParaRPr>
                    </a:p>
                  </a:txBody>
                  <a:tcPr marL="68580" marR="68580" marT="0" marB="0">
                    <a:solidFill>
                      <a:schemeClr val="accent1">
                        <a:lumMod val="60000"/>
                        <a:lumOff val="40000"/>
                      </a:schemeClr>
                    </a:solidFill>
                  </a:tcPr>
                </a:tc>
                <a:tc>
                  <a:txBody>
                    <a:bodyPr/>
                    <a:lstStyle/>
                    <a:p>
                      <a:pPr marL="171450" indent="-171450">
                        <a:lnSpc>
                          <a:spcPct val="115000"/>
                        </a:lnSpc>
                        <a:spcAft>
                          <a:spcPts val="0"/>
                        </a:spcAft>
                        <a:buFont typeface="Arial" panose="020B0604020202020204" pitchFamily="34" charset="0"/>
                        <a:buChar char="•"/>
                      </a:pPr>
                      <a:r>
                        <a:rPr lang="tr-TR" sz="1200" dirty="0">
                          <a:solidFill>
                            <a:schemeClr val="accent1">
                              <a:lumMod val="50000"/>
                            </a:schemeClr>
                          </a:solidFill>
                          <a:effectLst/>
                        </a:rPr>
                        <a:t>Kurumumuzda yabancı dil eğitiminin daha uygulamalı ve kalıcı bir şekilde verilebilmesi için yabancı dil sınıfı </a:t>
                      </a:r>
                      <a:r>
                        <a:rPr lang="tr-TR" sz="1200" dirty="0" smtClean="0">
                          <a:solidFill>
                            <a:schemeClr val="accent1">
                              <a:lumMod val="50000"/>
                            </a:schemeClr>
                          </a:solidFill>
                          <a:effectLst/>
                        </a:rPr>
                        <a:t>oluşturuldu</a:t>
                      </a:r>
                      <a:r>
                        <a:rPr lang="tr-TR" sz="1200" baseline="0" dirty="0" smtClean="0">
                          <a:solidFill>
                            <a:schemeClr val="accent1">
                              <a:lumMod val="50000"/>
                            </a:schemeClr>
                          </a:solidFill>
                          <a:effectLst/>
                        </a:rPr>
                        <a:t> </a:t>
                      </a:r>
                      <a:r>
                        <a:rPr lang="tr-TR" sz="1200" dirty="0" smtClean="0">
                          <a:solidFill>
                            <a:schemeClr val="accent1">
                              <a:lumMod val="50000"/>
                            </a:schemeClr>
                          </a:solidFill>
                          <a:effectLst/>
                        </a:rPr>
                        <a:t>ve </a:t>
                      </a:r>
                      <a:r>
                        <a:rPr lang="tr-TR" sz="1200" dirty="0">
                          <a:solidFill>
                            <a:schemeClr val="accent1">
                              <a:lumMod val="50000"/>
                            </a:schemeClr>
                          </a:solidFill>
                          <a:effectLst/>
                        </a:rPr>
                        <a:t>sınıfın tüm fiziki donanımları sağlandı. </a:t>
                      </a:r>
                      <a:endParaRPr lang="tr-TR" sz="1200" dirty="0" smtClean="0">
                        <a:solidFill>
                          <a:schemeClr val="accent1">
                            <a:lumMod val="50000"/>
                          </a:schemeClr>
                        </a:solidFill>
                        <a:effectLst/>
                      </a:endParaRPr>
                    </a:p>
                    <a:p>
                      <a:pPr marL="171450" indent="-171450">
                        <a:lnSpc>
                          <a:spcPct val="115000"/>
                        </a:lnSpc>
                        <a:spcAft>
                          <a:spcPts val="0"/>
                        </a:spcAft>
                        <a:buFont typeface="Arial" panose="020B0604020202020204" pitchFamily="34" charset="0"/>
                        <a:buChar char="•"/>
                      </a:pPr>
                      <a:endParaRPr lang="tr-TR" sz="1200" dirty="0" smtClean="0">
                        <a:solidFill>
                          <a:schemeClr val="accent1">
                            <a:lumMod val="50000"/>
                          </a:schemeClr>
                        </a:solidFill>
                        <a:effectLst/>
                      </a:endParaRPr>
                    </a:p>
                    <a:p>
                      <a:pPr marL="171450" indent="-171450">
                        <a:lnSpc>
                          <a:spcPct val="115000"/>
                        </a:lnSpc>
                        <a:spcAft>
                          <a:spcPts val="0"/>
                        </a:spcAft>
                        <a:buFont typeface="Arial" panose="020B0604020202020204" pitchFamily="34" charset="0"/>
                        <a:buChar char="•"/>
                      </a:pPr>
                      <a:r>
                        <a:rPr lang="tr-TR" sz="1200" dirty="0" smtClean="0">
                          <a:solidFill>
                            <a:schemeClr val="accent1">
                              <a:lumMod val="50000"/>
                            </a:schemeClr>
                          </a:solidFill>
                          <a:effectLst/>
                        </a:rPr>
                        <a:t>Son </a:t>
                      </a:r>
                      <a:r>
                        <a:rPr lang="tr-TR" sz="1200" dirty="0">
                          <a:solidFill>
                            <a:schemeClr val="accent1">
                              <a:lumMod val="50000"/>
                            </a:schemeClr>
                          </a:solidFill>
                          <a:effectLst/>
                        </a:rPr>
                        <a:t>iki yıldır 8 haftadan az olmamak kaydıyla </a:t>
                      </a:r>
                      <a:r>
                        <a:rPr lang="tr-TR" sz="1200" dirty="0" err="1">
                          <a:solidFill>
                            <a:schemeClr val="accent1">
                              <a:lumMod val="50000"/>
                            </a:schemeClr>
                          </a:solidFill>
                          <a:effectLst/>
                        </a:rPr>
                        <a:t>Fun</a:t>
                      </a:r>
                      <a:r>
                        <a:rPr lang="tr-TR" sz="1200" dirty="0">
                          <a:solidFill>
                            <a:schemeClr val="accent1">
                              <a:lumMod val="50000"/>
                            </a:schemeClr>
                          </a:solidFill>
                          <a:effectLst/>
                        </a:rPr>
                        <a:t> </a:t>
                      </a:r>
                      <a:r>
                        <a:rPr lang="tr-TR" sz="1200" dirty="0" err="1">
                          <a:solidFill>
                            <a:schemeClr val="accent1">
                              <a:lumMod val="50000"/>
                            </a:schemeClr>
                          </a:solidFill>
                          <a:effectLst/>
                        </a:rPr>
                        <a:t>day</a:t>
                      </a:r>
                      <a:r>
                        <a:rPr lang="tr-TR" sz="1200" dirty="0">
                          <a:solidFill>
                            <a:schemeClr val="accent1">
                              <a:lumMod val="50000"/>
                            </a:schemeClr>
                          </a:solidFill>
                          <a:effectLst/>
                        </a:rPr>
                        <a:t> günleri düzenlendi ve bu etkinliğe tüm personel ve öğrencilerin katılımı sağlanarak öğrenilen bilgilerin pratiğe dökülmesi hedeflenmiştir.</a:t>
                      </a:r>
                      <a:endParaRPr lang="tr-TR" sz="1100" dirty="0">
                        <a:solidFill>
                          <a:schemeClr val="accent1">
                            <a:lumMod val="50000"/>
                          </a:schemeClr>
                        </a:solidFill>
                        <a:effectLst/>
                      </a:endParaRPr>
                    </a:p>
                    <a:p>
                      <a:pPr>
                        <a:lnSpc>
                          <a:spcPct val="115000"/>
                        </a:lnSpc>
                        <a:spcAft>
                          <a:spcPts val="0"/>
                        </a:spcAft>
                      </a:pPr>
                      <a:r>
                        <a:rPr lang="tr-TR" sz="1100" dirty="0">
                          <a:solidFill>
                            <a:schemeClr val="accent1">
                              <a:lumMod val="50000"/>
                            </a:schemeClr>
                          </a:solidFill>
                          <a:effectLst/>
                        </a:rPr>
                        <a:t> </a:t>
                      </a:r>
                    </a:p>
                    <a:p>
                      <a:pPr>
                        <a:lnSpc>
                          <a:spcPct val="115000"/>
                        </a:lnSpc>
                        <a:spcAft>
                          <a:spcPts val="0"/>
                        </a:spcAft>
                      </a:pPr>
                      <a:r>
                        <a:rPr lang="tr-TR" sz="1100" dirty="0">
                          <a:solidFill>
                            <a:schemeClr val="accent1">
                              <a:lumMod val="50000"/>
                            </a:schemeClr>
                          </a:solidFill>
                          <a:effectLst/>
                        </a:rPr>
                        <a:t> </a:t>
                      </a:r>
                      <a:endParaRPr lang="tr-TR" sz="1100" dirty="0">
                        <a:solidFill>
                          <a:schemeClr val="accent1">
                            <a:lumMod val="50000"/>
                          </a:schemeClr>
                        </a:solidFill>
                        <a:effectLst/>
                        <a:latin typeface="Calibri"/>
                        <a:ea typeface="Calibri"/>
                        <a:cs typeface="Times New Roman"/>
                      </a:endParaRPr>
                    </a:p>
                  </a:txBody>
                  <a:tcPr marL="68580" marR="68580" marT="0" marB="0">
                    <a:solidFill>
                      <a:schemeClr val="accent1">
                        <a:lumMod val="60000"/>
                        <a:lumOff val="40000"/>
                      </a:schemeClr>
                    </a:solidFill>
                  </a:tcPr>
                </a:tc>
              </a:tr>
            </a:tbl>
          </a:graphicData>
        </a:graphic>
      </p:graphicFrame>
      <p:pic>
        <p:nvPicPr>
          <p:cNvPr id="11" name="Resim 10"/>
          <p:cNvPicPr>
            <a:picLocks noChangeAspect="1"/>
          </p:cNvPicPr>
          <p:nvPr/>
        </p:nvPicPr>
        <p:blipFill rotWithShape="1">
          <a:blip r:embed="rId4" cstate="print">
            <a:extLst>
              <a:ext uri="{28A0092B-C50C-407E-A947-70E740481C1C}">
                <a14:useLocalDpi xmlns:a14="http://schemas.microsoft.com/office/drawing/2010/main" val="0"/>
              </a:ext>
            </a:extLst>
          </a:blip>
          <a:srcRect l="27110" t="27561" r="22727"/>
          <a:stretch/>
        </p:blipFill>
        <p:spPr>
          <a:xfrm>
            <a:off x="348728" y="1797408"/>
            <a:ext cx="2081894" cy="1691117"/>
          </a:xfrm>
          <a:prstGeom prst="rect">
            <a:avLst/>
          </a:prstGeom>
        </p:spPr>
      </p:pic>
      <p:pic>
        <p:nvPicPr>
          <p:cNvPr id="5" name="Resim 4"/>
          <p:cNvPicPr>
            <a:picLocks noChangeAspect="1"/>
          </p:cNvPicPr>
          <p:nvPr/>
        </p:nvPicPr>
        <p:blipFill rotWithShape="1">
          <a:blip r:embed="rId5" cstate="print">
            <a:extLst>
              <a:ext uri="{28A0092B-C50C-407E-A947-70E740481C1C}">
                <a14:useLocalDpi xmlns:a14="http://schemas.microsoft.com/office/drawing/2010/main" val="0"/>
              </a:ext>
            </a:extLst>
          </a:blip>
          <a:srcRect l="19156" t="15008" r="12581"/>
          <a:stretch/>
        </p:blipFill>
        <p:spPr>
          <a:xfrm>
            <a:off x="312586" y="3616778"/>
            <a:ext cx="2118036" cy="1483381"/>
          </a:xfrm>
          <a:prstGeom prst="rect">
            <a:avLst/>
          </a:prstGeom>
        </p:spPr>
      </p:pic>
      <p:pic>
        <p:nvPicPr>
          <p:cNvPr id="6" name="Resim 5"/>
          <p:cNvPicPr>
            <a:picLocks noChangeAspect="1"/>
          </p:cNvPicPr>
          <p:nvPr/>
        </p:nvPicPr>
        <p:blipFill rotWithShape="1">
          <a:blip r:embed="rId6" cstate="print">
            <a:extLst>
              <a:ext uri="{28A0092B-C50C-407E-A947-70E740481C1C}">
                <a14:useLocalDpi xmlns:a14="http://schemas.microsoft.com/office/drawing/2010/main" val="0"/>
              </a:ext>
            </a:extLst>
          </a:blip>
          <a:srcRect l="18669" r="17695"/>
          <a:stretch/>
        </p:blipFill>
        <p:spPr>
          <a:xfrm>
            <a:off x="2085794" y="4931228"/>
            <a:ext cx="2057400" cy="1818595"/>
          </a:xfrm>
          <a:prstGeom prst="rect">
            <a:avLst/>
          </a:prstGeom>
        </p:spPr>
      </p:pic>
      <p:pic>
        <p:nvPicPr>
          <p:cNvPr id="13" name="Resim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28" y="4885303"/>
            <a:ext cx="1910443" cy="1910443"/>
          </a:xfrm>
          <a:prstGeom prst="rect">
            <a:avLst/>
          </a:prstGeom>
        </p:spPr>
      </p:pic>
      <p:pic>
        <p:nvPicPr>
          <p:cNvPr id="14" name="Resim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72319" y="5018764"/>
            <a:ext cx="2191359" cy="1643519"/>
          </a:xfrm>
          <a:prstGeom prst="rect">
            <a:avLst/>
          </a:prstGeom>
        </p:spPr>
      </p:pic>
    </p:spTree>
    <p:extLst>
      <p:ext uri="{BB962C8B-B14F-4D97-AF65-F5344CB8AC3E}">
        <p14:creationId xmlns:p14="http://schemas.microsoft.com/office/powerpoint/2010/main" val="2966307547"/>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2 Metin kutusu"/>
          <p:cNvSpPr txBox="1"/>
          <p:nvPr/>
        </p:nvSpPr>
        <p:spPr>
          <a:xfrm>
            <a:off x="0" y="749300"/>
            <a:ext cx="12192000" cy="584200"/>
          </a:xfrm>
          <a:prstGeom prst="rect">
            <a:avLst/>
          </a:prstGeom>
          <a:solidFill>
            <a:schemeClr val="accent1"/>
          </a:solidFill>
        </p:spPr>
        <p:txBody>
          <a:bodyPr wrap="square">
            <a:spAutoFit/>
          </a:bodyPr>
          <a:lstStyle/>
          <a:p>
            <a:pPr eaLnBrk="1" fontAlgn="auto" hangingPunct="1">
              <a:spcBef>
                <a:spcPts val="0"/>
              </a:spcBef>
              <a:spcAft>
                <a:spcPts val="0"/>
              </a:spcAft>
              <a:defRPr/>
            </a:pPr>
            <a:r>
              <a:rPr lang="tr-TR" sz="3200" dirty="0" smtClean="0">
                <a:solidFill>
                  <a:schemeClr val="bg1"/>
                </a:solidFill>
                <a:effectLst>
                  <a:outerShdw blurRad="38100" dist="38100" dir="2700000" algn="tl">
                    <a:srgbClr val="000000">
                      <a:alpha val="43137"/>
                    </a:srgbClr>
                  </a:outerShdw>
                </a:effectLst>
                <a:latin typeface="Cambria" pitchFamily="18" charset="0"/>
                <a:cs typeface="+mn-cs"/>
              </a:rPr>
              <a:t>                            </a:t>
            </a:r>
            <a:r>
              <a:rPr lang="tr-TR" sz="2800" dirty="0" smtClean="0">
                <a:solidFill>
                  <a:schemeClr val="bg1"/>
                </a:solidFill>
                <a:effectLst>
                  <a:outerShdw blurRad="38100" dist="38100" dir="2700000" algn="tl">
                    <a:srgbClr val="000000">
                      <a:alpha val="43137"/>
                    </a:srgbClr>
                  </a:outerShdw>
                </a:effectLst>
                <a:latin typeface="Cambria" pitchFamily="18" charset="0"/>
                <a:cs typeface="+mn-cs"/>
              </a:rPr>
              <a:t>2023 EĞİTİM VİZYONU</a:t>
            </a:r>
            <a:endParaRPr lang="tr-TR" sz="2800" dirty="0">
              <a:solidFill>
                <a:schemeClr val="bg1"/>
              </a:solidFill>
              <a:effectLst>
                <a:outerShdw blurRad="38100" dist="38100" dir="2700000" algn="tl">
                  <a:srgbClr val="000000">
                    <a:alpha val="43137"/>
                  </a:srgbClr>
                </a:outerShdw>
              </a:effectLst>
              <a:latin typeface="Cambria" pitchFamily="18" charset="0"/>
              <a:cs typeface="+mn-cs"/>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557" y="405171"/>
            <a:ext cx="1392237" cy="1392237"/>
          </a:xfrm>
          <a:prstGeom prst="rect">
            <a:avLst/>
          </a:prstGeom>
        </p:spPr>
      </p:pic>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5214" y="0"/>
            <a:ext cx="1593476" cy="2039649"/>
          </a:xfrm>
          <a:prstGeom prst="rect">
            <a:avLst/>
          </a:prstGeom>
        </p:spPr>
      </p:pic>
      <p:sp>
        <p:nvSpPr>
          <p:cNvPr id="3" name="Metin kutusu 2"/>
          <p:cNvSpPr txBox="1"/>
          <p:nvPr/>
        </p:nvSpPr>
        <p:spPr>
          <a:xfrm>
            <a:off x="2514601" y="1489631"/>
            <a:ext cx="8180614" cy="30777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tr-TR" sz="1400" dirty="0" smtClean="0"/>
              <a:t>2023 EĞİTİM VİZYONU BELGESİ ÇERÇEVESİNDE OKULUNUZDA /KURUMUNUZDA YAPILAN ÇALIŞMALAR </a:t>
            </a:r>
            <a:endParaRPr lang="tr-TR" sz="1400" dirty="0"/>
          </a:p>
        </p:txBody>
      </p:sp>
      <p:graphicFrame>
        <p:nvGraphicFramePr>
          <p:cNvPr id="5" name="Tablo 4"/>
          <p:cNvGraphicFramePr>
            <a:graphicFrameLocks noGrp="1"/>
          </p:cNvGraphicFramePr>
          <p:nvPr>
            <p:extLst>
              <p:ext uri="{D42A27DB-BD31-4B8C-83A1-F6EECF244321}">
                <p14:modId xmlns:p14="http://schemas.microsoft.com/office/powerpoint/2010/main" val="4201897147"/>
              </p:ext>
            </p:extLst>
          </p:nvPr>
        </p:nvGraphicFramePr>
        <p:xfrm>
          <a:off x="2603867" y="2107086"/>
          <a:ext cx="9381304" cy="3844678"/>
        </p:xfrm>
        <a:graphic>
          <a:graphicData uri="http://schemas.openxmlformats.org/drawingml/2006/table">
            <a:tbl>
              <a:tblPr firstRow="1" firstCol="1" bandRow="1">
                <a:tableStyleId>{5C22544A-7EE6-4342-B048-85BDC9FD1C3A}</a:tableStyleId>
              </a:tblPr>
              <a:tblGrid>
                <a:gridCol w="1110884"/>
                <a:gridCol w="8270420"/>
              </a:tblGrid>
              <a:tr h="3844678">
                <a:tc>
                  <a:txBody>
                    <a:bodyPr/>
                    <a:lstStyle/>
                    <a:p>
                      <a:pPr>
                        <a:lnSpc>
                          <a:spcPct val="115000"/>
                        </a:lnSpc>
                        <a:spcAft>
                          <a:spcPts val="0"/>
                        </a:spcAft>
                      </a:pPr>
                      <a:r>
                        <a:rPr lang="tr-TR" sz="1200" dirty="0">
                          <a:solidFill>
                            <a:schemeClr val="accent1">
                              <a:lumMod val="50000"/>
                            </a:schemeClr>
                          </a:solidFill>
                          <a:effectLst/>
                        </a:rPr>
                        <a:t>TEMEL EĞİTİM</a:t>
                      </a:r>
                      <a:endParaRPr lang="tr-TR" sz="1200" dirty="0">
                        <a:solidFill>
                          <a:schemeClr val="accent1">
                            <a:lumMod val="50000"/>
                          </a:schemeClr>
                        </a:solidFill>
                        <a:effectLst/>
                        <a:latin typeface="Calibri"/>
                        <a:ea typeface="Calibri"/>
                        <a:cs typeface="Times New Roman"/>
                      </a:endParaRPr>
                    </a:p>
                  </a:txBody>
                  <a:tcPr marL="49069" marR="49069" marT="0" marB="0">
                    <a:solidFill>
                      <a:schemeClr val="accent1">
                        <a:lumMod val="60000"/>
                        <a:lumOff val="40000"/>
                      </a:schemeClr>
                    </a:solidFill>
                  </a:tcPr>
                </a:tc>
                <a:tc>
                  <a:txBody>
                    <a:bodyPr/>
                    <a:lstStyle/>
                    <a:p>
                      <a:pPr marL="171450" indent="-171450">
                        <a:lnSpc>
                          <a:spcPct val="115000"/>
                        </a:lnSpc>
                        <a:spcAft>
                          <a:spcPts val="0"/>
                        </a:spcAft>
                        <a:buFont typeface="Arial" panose="020B0604020202020204" pitchFamily="34" charset="0"/>
                        <a:buChar char="•"/>
                      </a:pPr>
                      <a:r>
                        <a:rPr lang="tr-TR" sz="1200" dirty="0">
                          <a:solidFill>
                            <a:schemeClr val="accent1">
                              <a:lumMod val="50000"/>
                            </a:schemeClr>
                          </a:solidFill>
                          <a:effectLst/>
                        </a:rPr>
                        <a:t>Okulun ve çocukların bulundukları mahallenin bir parçası olarak geliştirilmesi için kayıt bölgelerinde spor kulüpleri kurulması hedefine ilişkin olarak Kuzey Ege Altay Futbol Okulları sorumlusu antrenörlerle irtibat kurularak mahallemizde düzenli olarak spor kurslarının açılması sağlandı.  </a:t>
                      </a:r>
                      <a:endParaRPr lang="tr-TR" sz="1200" dirty="0" smtClean="0">
                        <a:solidFill>
                          <a:schemeClr val="accent1">
                            <a:lumMod val="50000"/>
                          </a:schemeClr>
                        </a:solidFill>
                        <a:effectLst/>
                      </a:endParaRPr>
                    </a:p>
                    <a:p>
                      <a:pPr marL="171450" indent="-171450">
                        <a:lnSpc>
                          <a:spcPct val="115000"/>
                        </a:lnSpc>
                        <a:spcAft>
                          <a:spcPts val="0"/>
                        </a:spcAft>
                        <a:buFont typeface="Arial" panose="020B0604020202020204" pitchFamily="34" charset="0"/>
                        <a:buChar char="•"/>
                      </a:pPr>
                      <a:endParaRPr lang="tr-TR" sz="1200" dirty="0" smtClean="0">
                        <a:solidFill>
                          <a:schemeClr val="accent1">
                            <a:lumMod val="50000"/>
                          </a:schemeClr>
                        </a:solidFill>
                        <a:effectLst/>
                      </a:endParaRPr>
                    </a:p>
                    <a:p>
                      <a:pPr marL="171450" indent="-171450">
                        <a:lnSpc>
                          <a:spcPct val="115000"/>
                        </a:lnSpc>
                        <a:spcAft>
                          <a:spcPts val="0"/>
                        </a:spcAft>
                        <a:buFont typeface="Arial" panose="020B0604020202020204" pitchFamily="34" charset="0"/>
                        <a:buChar char="•"/>
                      </a:pPr>
                      <a:r>
                        <a:rPr lang="tr-TR" sz="1200" dirty="0" smtClean="0">
                          <a:solidFill>
                            <a:schemeClr val="accent1">
                              <a:lumMod val="50000"/>
                            </a:schemeClr>
                          </a:solidFill>
                          <a:effectLst/>
                        </a:rPr>
                        <a:t>Bu </a:t>
                      </a:r>
                      <a:r>
                        <a:rPr lang="tr-TR" sz="1200" dirty="0">
                          <a:solidFill>
                            <a:schemeClr val="accent1">
                              <a:lumMod val="50000"/>
                            </a:schemeClr>
                          </a:solidFill>
                          <a:effectLst/>
                        </a:rPr>
                        <a:t>bağlamda mahallemiz 12-13 yaş gurubu çocuklarının  Bir spor takımı kurma çalışmaları devam etmekte olup düzenli olarak müsabakalara katılımları sağlanmıştır. </a:t>
                      </a:r>
                      <a:endParaRPr lang="tr-TR" sz="1200" dirty="0" smtClean="0">
                        <a:solidFill>
                          <a:schemeClr val="accent1">
                            <a:lumMod val="50000"/>
                          </a:schemeClr>
                        </a:solidFill>
                        <a:effectLst/>
                      </a:endParaRPr>
                    </a:p>
                    <a:p>
                      <a:pPr marL="171450" indent="-171450">
                        <a:lnSpc>
                          <a:spcPct val="115000"/>
                        </a:lnSpc>
                        <a:spcAft>
                          <a:spcPts val="0"/>
                        </a:spcAft>
                        <a:buFont typeface="Arial" panose="020B0604020202020204" pitchFamily="34" charset="0"/>
                        <a:buChar char="•"/>
                      </a:pPr>
                      <a:endParaRPr lang="tr-TR" sz="1200" dirty="0" smtClean="0">
                        <a:solidFill>
                          <a:schemeClr val="accent1">
                            <a:lumMod val="50000"/>
                          </a:schemeClr>
                        </a:solidFill>
                        <a:effectLst/>
                      </a:endParaRPr>
                    </a:p>
                    <a:p>
                      <a:pPr marL="171450" indent="-171450">
                        <a:lnSpc>
                          <a:spcPct val="115000"/>
                        </a:lnSpc>
                        <a:spcAft>
                          <a:spcPts val="0"/>
                        </a:spcAft>
                        <a:buFont typeface="Arial" panose="020B0604020202020204" pitchFamily="34" charset="0"/>
                        <a:buChar char="•"/>
                      </a:pPr>
                      <a:r>
                        <a:rPr lang="tr-TR" sz="1200" dirty="0" smtClean="0">
                          <a:solidFill>
                            <a:schemeClr val="accent1">
                              <a:lumMod val="50000"/>
                            </a:schemeClr>
                          </a:solidFill>
                          <a:effectLst/>
                        </a:rPr>
                        <a:t>Ayrıca </a:t>
                      </a:r>
                      <a:r>
                        <a:rPr lang="tr-TR" sz="1200" dirty="0">
                          <a:solidFill>
                            <a:schemeClr val="accent1">
                              <a:lumMod val="50000"/>
                            </a:schemeClr>
                          </a:solidFill>
                          <a:effectLst/>
                        </a:rPr>
                        <a:t>Halk eğitim merkezi tarafından okulumuzda Tekvando, basketbol, Futbol ve </a:t>
                      </a:r>
                      <a:r>
                        <a:rPr lang="tr-TR" sz="1200" dirty="0" smtClean="0">
                          <a:solidFill>
                            <a:schemeClr val="accent1">
                              <a:lumMod val="50000"/>
                            </a:schemeClr>
                          </a:solidFill>
                          <a:effectLst/>
                        </a:rPr>
                        <a:t>Folklor </a:t>
                      </a:r>
                      <a:r>
                        <a:rPr lang="tr-TR" sz="1200" dirty="0">
                          <a:solidFill>
                            <a:schemeClr val="accent1">
                              <a:lumMod val="50000"/>
                            </a:schemeClr>
                          </a:solidFill>
                          <a:effectLst/>
                        </a:rPr>
                        <a:t>kursları açılmış olup 80 öğrencimizin bu kurslara katılımı </a:t>
                      </a:r>
                      <a:r>
                        <a:rPr lang="tr-TR" sz="1200" dirty="0" smtClean="0">
                          <a:solidFill>
                            <a:schemeClr val="accent1">
                              <a:lumMod val="50000"/>
                            </a:schemeClr>
                          </a:solidFill>
                          <a:effectLst/>
                        </a:rPr>
                        <a:t>sağlandı.</a:t>
                      </a:r>
                    </a:p>
                    <a:p>
                      <a:pPr marL="0" indent="0">
                        <a:lnSpc>
                          <a:spcPct val="115000"/>
                        </a:lnSpc>
                        <a:spcAft>
                          <a:spcPts val="0"/>
                        </a:spcAft>
                        <a:buFont typeface="Arial" panose="020B0604020202020204" pitchFamily="34" charset="0"/>
                        <a:buNone/>
                      </a:pPr>
                      <a:endParaRPr lang="tr-TR" sz="1200" dirty="0" smtClean="0">
                        <a:solidFill>
                          <a:schemeClr val="accent1">
                            <a:lumMod val="50000"/>
                          </a:schemeClr>
                        </a:solidFill>
                        <a:effectLst/>
                      </a:endParaRPr>
                    </a:p>
                    <a:p>
                      <a:pPr marL="171450" indent="-171450">
                        <a:lnSpc>
                          <a:spcPct val="115000"/>
                        </a:lnSpc>
                        <a:spcAft>
                          <a:spcPts val="0"/>
                        </a:spcAft>
                        <a:buFont typeface="Arial" panose="020B0604020202020204" pitchFamily="34" charset="0"/>
                        <a:buChar char="•"/>
                      </a:pPr>
                      <a:r>
                        <a:rPr lang="tr-TR" sz="1200" dirty="0" smtClean="0">
                          <a:solidFill>
                            <a:schemeClr val="accent1">
                              <a:lumMod val="50000"/>
                            </a:schemeClr>
                          </a:solidFill>
                          <a:effectLst/>
                        </a:rPr>
                        <a:t>Ayrıca küçük yaşta çevre bilinci verilmesi amacıyla Ana sınıfımız</a:t>
                      </a:r>
                      <a:r>
                        <a:rPr lang="tr-TR" sz="1200" baseline="0" dirty="0" smtClean="0">
                          <a:solidFill>
                            <a:schemeClr val="accent1">
                              <a:lumMod val="50000"/>
                            </a:schemeClr>
                          </a:solidFill>
                          <a:effectLst/>
                        </a:rPr>
                        <a:t> TEMA Vakfı ile ortaklaşa « Minik Tema» projesini yürütmüş ve TEMA Vakfı tarafından katılım belge ve rozet ile ödüllendirilmiştir.</a:t>
                      </a:r>
                    </a:p>
                    <a:p>
                      <a:pPr marL="171450" indent="-171450">
                        <a:lnSpc>
                          <a:spcPct val="115000"/>
                        </a:lnSpc>
                        <a:spcAft>
                          <a:spcPts val="0"/>
                        </a:spcAft>
                        <a:buFont typeface="Arial" panose="020B0604020202020204" pitchFamily="34" charset="0"/>
                        <a:buChar char="•"/>
                      </a:pPr>
                      <a:endParaRPr lang="tr-TR" sz="1200" baseline="0" dirty="0" smtClean="0">
                        <a:solidFill>
                          <a:schemeClr val="accent1">
                            <a:lumMod val="50000"/>
                          </a:schemeClr>
                        </a:solidFill>
                        <a:effectLst/>
                      </a:endParaRPr>
                    </a:p>
                    <a:p>
                      <a:pPr marL="171450" indent="-171450">
                        <a:lnSpc>
                          <a:spcPct val="115000"/>
                        </a:lnSpc>
                        <a:spcAft>
                          <a:spcPts val="0"/>
                        </a:spcAft>
                        <a:buFont typeface="Arial" panose="020B0604020202020204" pitchFamily="34" charset="0"/>
                        <a:buChar char="•"/>
                      </a:pPr>
                      <a:r>
                        <a:rPr lang="tr-TR" sz="1200" baseline="0" dirty="0" smtClean="0">
                          <a:solidFill>
                            <a:schemeClr val="accent1">
                              <a:lumMod val="50000"/>
                            </a:schemeClr>
                          </a:solidFill>
                          <a:effectLst/>
                        </a:rPr>
                        <a:t>Okulumuz arka bahçesi tarım alanı olarak düzenlenmiş, öğrencilerin çeşitli sebze ekmeleri ve bakımlarını, </a:t>
                      </a:r>
                      <a:r>
                        <a:rPr lang="tr-TR" sz="1200" baseline="0" dirty="0" err="1" smtClean="0">
                          <a:solidFill>
                            <a:schemeClr val="accent1">
                              <a:lumMod val="50000"/>
                            </a:schemeClr>
                          </a:solidFill>
                          <a:effectLst/>
                        </a:rPr>
                        <a:t>konrollerini</a:t>
                      </a:r>
                      <a:r>
                        <a:rPr lang="tr-TR" sz="1200" baseline="0" dirty="0" smtClean="0">
                          <a:solidFill>
                            <a:schemeClr val="accent1">
                              <a:lumMod val="50000"/>
                            </a:schemeClr>
                          </a:solidFill>
                          <a:effectLst/>
                        </a:rPr>
                        <a:t> yapmaları sağlanmıştır. Öğrencilerimize organik tarım hakkında da bilgi verilmiştir.</a:t>
                      </a:r>
                      <a:endParaRPr lang="tr-TR" sz="1200" dirty="0" smtClean="0">
                        <a:solidFill>
                          <a:schemeClr val="accent1">
                            <a:lumMod val="50000"/>
                          </a:schemeClr>
                        </a:solidFill>
                        <a:effectLst/>
                      </a:endParaRPr>
                    </a:p>
                    <a:p>
                      <a:pPr>
                        <a:lnSpc>
                          <a:spcPct val="115000"/>
                        </a:lnSpc>
                        <a:spcAft>
                          <a:spcPts val="0"/>
                        </a:spcAft>
                      </a:pPr>
                      <a:endParaRPr lang="tr-TR" sz="1200" dirty="0">
                        <a:solidFill>
                          <a:schemeClr val="accent1">
                            <a:lumMod val="50000"/>
                          </a:schemeClr>
                        </a:solidFill>
                        <a:effectLst/>
                      </a:endParaRPr>
                    </a:p>
                  </a:txBody>
                  <a:tcPr marL="49069" marR="49069" marT="0" marB="0">
                    <a:solidFill>
                      <a:schemeClr val="accent1">
                        <a:lumMod val="60000"/>
                        <a:lumOff val="40000"/>
                      </a:schemeClr>
                    </a:solidFill>
                  </a:tcPr>
                </a:tc>
              </a:tr>
            </a:tbl>
          </a:graphicData>
        </a:graphic>
      </p:graphicFrame>
      <p:pic>
        <p:nvPicPr>
          <p:cNvPr id="4" name="Resim 3"/>
          <p:cNvPicPr>
            <a:picLocks noChangeAspect="1"/>
          </p:cNvPicPr>
          <p:nvPr/>
        </p:nvPicPr>
        <p:blipFill rotWithShape="1">
          <a:blip r:embed="rId4" cstate="print">
            <a:extLst>
              <a:ext uri="{28A0092B-C50C-407E-A947-70E740481C1C}">
                <a14:useLocalDpi xmlns:a14="http://schemas.microsoft.com/office/drawing/2010/main" val="0"/>
              </a:ext>
            </a:extLst>
          </a:blip>
          <a:srcRect l="17028" r="23800"/>
          <a:stretch/>
        </p:blipFill>
        <p:spPr>
          <a:xfrm>
            <a:off x="65315" y="1797408"/>
            <a:ext cx="2294164" cy="2187351"/>
          </a:xfrm>
          <a:prstGeom prst="rect">
            <a:avLst/>
          </a:prstGeom>
        </p:spPr>
      </p:pic>
      <p:pic>
        <p:nvPicPr>
          <p:cNvPr id="10" name="Resi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15" y="4155622"/>
            <a:ext cx="3102428" cy="2326821"/>
          </a:xfrm>
          <a:prstGeom prst="rect">
            <a:avLst/>
          </a:prstGeom>
        </p:spPr>
      </p:pic>
    </p:spTree>
    <p:extLst>
      <p:ext uri="{BB962C8B-B14F-4D97-AF65-F5344CB8AC3E}">
        <p14:creationId xmlns:p14="http://schemas.microsoft.com/office/powerpoint/2010/main" val="976237853"/>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pro\Desktop\Untitl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7458"/>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Metin kutusu 22"/>
          <p:cNvSpPr txBox="1">
            <a:spLocks noChangeArrowheads="1"/>
          </p:cNvSpPr>
          <p:nvPr/>
        </p:nvSpPr>
        <p:spPr bwMode="auto">
          <a:xfrm>
            <a:off x="10261600" y="1585913"/>
            <a:ext cx="147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2000" b="1" dirty="0" smtClean="0">
                <a:solidFill>
                  <a:schemeClr val="tx2"/>
                </a:solidFill>
                <a:latin typeface="Cambria" pitchFamily="18" charset="0"/>
              </a:rPr>
              <a:t>ALİAĞA </a:t>
            </a:r>
            <a:endParaRPr lang="tr-TR" altLang="tr-TR" sz="2000" b="1" dirty="0">
              <a:solidFill>
                <a:schemeClr val="tx2"/>
              </a:solidFill>
              <a:latin typeface="Cambria" pitchFamily="18" charset="0"/>
            </a:endParaRPr>
          </a:p>
          <a:p>
            <a:pPr algn="ctr" eaLnBrk="1" hangingPunct="1"/>
            <a:r>
              <a:rPr lang="tr-TR" altLang="tr-TR" sz="2000" b="1" dirty="0">
                <a:solidFill>
                  <a:schemeClr val="tx2"/>
                </a:solidFill>
                <a:latin typeface="Cambria" pitchFamily="18" charset="0"/>
              </a:rPr>
              <a:t>İLÇE  MEM</a:t>
            </a:r>
          </a:p>
        </p:txBody>
      </p:sp>
      <p:sp>
        <p:nvSpPr>
          <p:cNvPr id="33796" name="Dikdörtgen 1"/>
          <p:cNvSpPr>
            <a:spLocks noChangeArrowheads="1"/>
          </p:cNvSpPr>
          <p:nvPr/>
        </p:nvSpPr>
        <p:spPr bwMode="auto">
          <a:xfrm>
            <a:off x="10321925" y="2420938"/>
            <a:ext cx="13827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1600" b="1" dirty="0" smtClean="0">
                <a:solidFill>
                  <a:srgbClr val="002060"/>
                </a:solidFill>
                <a:latin typeface="Cambria" pitchFamily="18" charset="0"/>
              </a:rPr>
              <a:t>2020-2021</a:t>
            </a:r>
            <a:endParaRPr lang="tr-TR" altLang="tr-TR" sz="1600" b="1" dirty="0">
              <a:solidFill>
                <a:srgbClr val="002060"/>
              </a:solidFill>
              <a:latin typeface="Cambria" pitchFamily="18" charset="0"/>
            </a:endParaRPr>
          </a:p>
        </p:txBody>
      </p:sp>
      <p:pic>
        <p:nvPicPr>
          <p:cNvPr id="33798" name="Picture 6" descr="C:\Users\pro\Desktop\Untitled-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1563" y="5124450"/>
            <a:ext cx="2290762"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Dikdörtgen"/>
          <p:cNvSpPr/>
          <p:nvPr/>
        </p:nvSpPr>
        <p:spPr>
          <a:xfrm>
            <a:off x="-9525" y="4005165"/>
            <a:ext cx="12192000" cy="1200329"/>
          </a:xfrm>
          <a:prstGeom prst="rect">
            <a:avLst/>
          </a:prstGeom>
        </p:spPr>
        <p:txBody>
          <a:bodyPr>
            <a:spAutoFit/>
          </a:bodyPr>
          <a:lstStyle/>
          <a:p>
            <a:pPr algn="ctr" eaLnBrk="1" fontAlgn="auto" hangingPunct="1">
              <a:spcBef>
                <a:spcPts val="0"/>
              </a:spcBef>
              <a:spcAft>
                <a:spcPts val="0"/>
              </a:spcAft>
              <a:defRPr/>
            </a:pPr>
            <a:r>
              <a:rPr lang="tr-TR" sz="3600" b="1" dirty="0" smtClean="0">
                <a:ln w="0"/>
                <a:solidFill>
                  <a:schemeClr val="bg1"/>
                </a:solidFill>
                <a:effectLst>
                  <a:outerShdw blurRad="38100" dist="38100" dir="2700000" algn="tl">
                    <a:srgbClr val="000000">
                      <a:alpha val="43137"/>
                    </a:srgbClr>
                  </a:outerShdw>
                </a:effectLst>
                <a:latin typeface="+mn-lt"/>
                <a:cs typeface="+mn-cs"/>
              </a:rPr>
              <a:t>TAMAMLANAN VE</a:t>
            </a:r>
          </a:p>
          <a:p>
            <a:pPr algn="ctr" eaLnBrk="1" fontAlgn="auto" hangingPunct="1">
              <a:spcBef>
                <a:spcPts val="0"/>
              </a:spcBef>
              <a:spcAft>
                <a:spcPts val="0"/>
              </a:spcAft>
              <a:defRPr/>
            </a:pPr>
            <a:r>
              <a:rPr lang="tr-TR" sz="3600" b="1" dirty="0" smtClean="0">
                <a:ln w="0"/>
                <a:solidFill>
                  <a:schemeClr val="bg1"/>
                </a:solidFill>
                <a:effectLst>
                  <a:outerShdw blurRad="38100" dist="38100" dir="2700000" algn="tl">
                    <a:srgbClr val="000000">
                      <a:alpha val="43137"/>
                    </a:srgbClr>
                  </a:outerShdw>
                </a:effectLst>
                <a:latin typeface="+mn-lt"/>
                <a:cs typeface="+mn-cs"/>
              </a:rPr>
              <a:t>HAYATA GEÇİRİLEN P </a:t>
            </a:r>
            <a:r>
              <a:rPr lang="tr-TR" sz="3600" b="1" dirty="0">
                <a:ln w="0"/>
                <a:solidFill>
                  <a:schemeClr val="bg1"/>
                </a:solidFill>
                <a:effectLst>
                  <a:outerShdw blurRad="38100" dist="38100" dir="2700000" algn="tl">
                    <a:srgbClr val="000000">
                      <a:alpha val="43137"/>
                    </a:srgbClr>
                  </a:outerShdw>
                </a:effectLst>
                <a:latin typeface="+mn-lt"/>
                <a:cs typeface="+mn-cs"/>
              </a:rPr>
              <a:t>R O J E L E R</a:t>
            </a:r>
          </a:p>
        </p:txBody>
      </p:sp>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275" y="405245"/>
            <a:ext cx="965849" cy="965849"/>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88" y="92855"/>
            <a:ext cx="1740191" cy="1740191"/>
          </a:xfrm>
          <a:prstGeom prst="rect">
            <a:avLst/>
          </a:prstGeom>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8" name="AutoShape 2" descr="burslu ö&amp;gbreve;renci ile ilgili görsel sonucu"/>
          <p:cNvSpPr>
            <a:spLocks noChangeAspect="1" noChangeArrowheads="1"/>
          </p:cNvSpPr>
          <p:nvPr/>
        </p:nvSpPr>
        <p:spPr bwMode="auto">
          <a:xfrm>
            <a:off x="155575" y="-1325563"/>
            <a:ext cx="2771775" cy="277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tr-TR" altLang="tr-TR">
              <a:latin typeface="Calibri" pitchFamily="34" charset="0"/>
            </a:endParaRPr>
          </a:p>
        </p:txBody>
      </p:sp>
      <p:sp>
        <p:nvSpPr>
          <p:cNvPr id="8" name="12 Metin kutusu"/>
          <p:cNvSpPr txBox="1"/>
          <p:nvPr/>
        </p:nvSpPr>
        <p:spPr>
          <a:xfrm>
            <a:off x="14288" y="289792"/>
            <a:ext cx="12192000" cy="461665"/>
          </a:xfrm>
          <a:prstGeom prst="rect">
            <a:avLst/>
          </a:prstGeom>
          <a:solidFill>
            <a:schemeClr val="accent1"/>
          </a:solidFill>
        </p:spPr>
        <p:txBody>
          <a:bodyPr wrap="square">
            <a:spAutoFit/>
          </a:bodyPr>
          <a:lstStyle/>
          <a:p>
            <a:pPr eaLnBrk="1" fontAlgn="auto" hangingPunct="1">
              <a:spcBef>
                <a:spcPts val="0"/>
              </a:spcBef>
              <a:spcAft>
                <a:spcPts val="0"/>
              </a:spcAft>
              <a:defRPr/>
            </a:pPr>
            <a:r>
              <a:rPr lang="tr-TR" sz="2400" b="1" dirty="0" smtClean="0">
                <a:solidFill>
                  <a:prstClr val="white"/>
                </a:solidFill>
                <a:effectLst>
                  <a:outerShdw blurRad="38100" dist="38100" dir="2700000" algn="tl">
                    <a:srgbClr val="000000">
                      <a:alpha val="43137"/>
                    </a:srgbClr>
                  </a:outerShdw>
                </a:effectLst>
                <a:latin typeface="Cambria" pitchFamily="18" charset="0"/>
              </a:rPr>
              <a:t>                                   </a:t>
            </a:r>
            <a:r>
              <a:rPr lang="tr-TR" sz="2400" b="1" dirty="0" smtClean="0">
                <a:solidFill>
                  <a:schemeClr val="bg1"/>
                </a:solidFill>
                <a:effectLst>
                  <a:outerShdw blurRad="38100" dist="38100" dir="2700000" algn="tl">
                    <a:srgbClr val="000000">
                      <a:alpha val="43137"/>
                    </a:srgbClr>
                  </a:outerShdw>
                </a:effectLst>
                <a:latin typeface="Cambria" pitchFamily="18" charset="0"/>
              </a:rPr>
              <a:t>HASBİ </a:t>
            </a:r>
            <a:r>
              <a:rPr lang="tr-TR" sz="2400" b="1" dirty="0">
                <a:solidFill>
                  <a:schemeClr val="bg1"/>
                </a:solidFill>
                <a:effectLst>
                  <a:outerShdw blurRad="38100" dist="38100" dir="2700000" algn="tl">
                    <a:srgbClr val="000000">
                      <a:alpha val="43137"/>
                    </a:srgbClr>
                  </a:outerShdw>
                </a:effectLst>
                <a:latin typeface="Cambria" pitchFamily="18" charset="0"/>
              </a:rPr>
              <a:t>ŞENGÜL İLKOKULU  </a:t>
            </a:r>
            <a:r>
              <a:rPr lang="tr-TR" sz="2400" b="1" dirty="0" smtClean="0">
                <a:solidFill>
                  <a:schemeClr val="bg1"/>
                </a:solidFill>
                <a:effectLst>
                  <a:outerShdw blurRad="38100" dist="38100" dir="2700000" algn="tl">
                    <a:srgbClr val="000000">
                      <a:alpha val="43137"/>
                    </a:srgbClr>
                  </a:outerShdw>
                </a:effectLst>
                <a:latin typeface="Cambria" pitchFamily="18" charset="0"/>
              </a:rPr>
              <a:t>MÜDÜRLÜĞÜ </a:t>
            </a:r>
            <a:r>
              <a:rPr lang="tr-TR" sz="2400" b="1" dirty="0" smtClean="0">
                <a:solidFill>
                  <a:prstClr val="white"/>
                </a:solidFill>
                <a:effectLst>
                  <a:outerShdw blurRad="38100" dist="38100" dir="2700000" algn="tl">
                    <a:srgbClr val="000000">
                      <a:alpha val="43137"/>
                    </a:srgbClr>
                  </a:outerShdw>
                </a:effectLst>
                <a:latin typeface="Cambria" pitchFamily="18" charset="0"/>
              </a:rPr>
              <a:t>PROJELER…</a:t>
            </a:r>
            <a:endParaRPr lang="tr-TR" sz="2400" b="1" dirty="0">
              <a:solidFill>
                <a:schemeClr val="bg1"/>
              </a:solidFill>
              <a:effectLst>
                <a:outerShdw blurRad="38100" dist="38100" dir="2700000" algn="tl">
                  <a:srgbClr val="000000">
                    <a:alpha val="43137"/>
                  </a:srgbClr>
                </a:outerShdw>
              </a:effectLst>
              <a:latin typeface="Cambria" pitchFamily="18" charset="0"/>
              <a:cs typeface="+mn-cs"/>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282" y="14288"/>
            <a:ext cx="1211334" cy="1211334"/>
          </a:xfrm>
          <a:prstGeom prst="rect">
            <a:avLst/>
          </a:prstGeom>
        </p:spPr>
      </p:pic>
      <p:graphicFrame>
        <p:nvGraphicFramePr>
          <p:cNvPr id="14" name="Tablo 13"/>
          <p:cNvGraphicFramePr>
            <a:graphicFrameLocks noGrp="1"/>
          </p:cNvGraphicFramePr>
          <p:nvPr>
            <p:extLst>
              <p:ext uri="{D42A27DB-BD31-4B8C-83A1-F6EECF244321}">
                <p14:modId xmlns:p14="http://schemas.microsoft.com/office/powerpoint/2010/main" val="47108969"/>
              </p:ext>
            </p:extLst>
          </p:nvPr>
        </p:nvGraphicFramePr>
        <p:xfrm>
          <a:off x="592282" y="1987000"/>
          <a:ext cx="6177585" cy="2511109"/>
        </p:xfrm>
        <a:graphic>
          <a:graphicData uri="http://schemas.openxmlformats.org/drawingml/2006/table">
            <a:tbl>
              <a:tblPr firstRow="1" firstCol="1" bandRow="1"/>
              <a:tblGrid>
                <a:gridCol w="1572927">
                  <a:extLst>
                    <a:ext uri="{9D8B030D-6E8A-4147-A177-3AD203B41FA5}">
                      <a16:colId xmlns="" xmlns:a16="http://schemas.microsoft.com/office/drawing/2014/main" val="20000"/>
                    </a:ext>
                  </a:extLst>
                </a:gridCol>
                <a:gridCol w="4604658">
                  <a:extLst>
                    <a:ext uri="{9D8B030D-6E8A-4147-A177-3AD203B41FA5}">
                      <a16:colId xmlns="" xmlns:a16="http://schemas.microsoft.com/office/drawing/2014/main" val="20001"/>
                    </a:ext>
                  </a:extLst>
                </a:gridCol>
              </a:tblGrid>
              <a:tr h="0">
                <a:tc>
                  <a:txBody>
                    <a:bodyPr/>
                    <a:lstStyle/>
                    <a:p>
                      <a:pPr>
                        <a:lnSpc>
                          <a:spcPct val="107000"/>
                        </a:lnSpc>
                        <a:spcAft>
                          <a:spcPts val="0"/>
                        </a:spcAft>
                        <a:tabLst>
                          <a:tab pos="2720975" algn="l"/>
                          <a:tab pos="4810125" algn="l"/>
                        </a:tabLst>
                      </a:pPr>
                      <a:r>
                        <a:rPr lang="tr-TR" sz="1400" b="1" dirty="0">
                          <a:solidFill>
                            <a:srgbClr val="FF0000"/>
                          </a:solidFill>
                          <a:effectLst/>
                          <a:latin typeface="Times New Roman"/>
                          <a:ea typeface="Calibri"/>
                          <a:cs typeface="Times New Roman"/>
                        </a:rPr>
                        <a:t>Amaç  </a:t>
                      </a:r>
                      <a:r>
                        <a:rPr lang="tr-TR" sz="1400" b="1" dirty="0" smtClean="0">
                          <a:solidFill>
                            <a:srgbClr val="FF0000"/>
                          </a:solidFill>
                          <a:effectLst/>
                          <a:latin typeface="Times New Roman"/>
                          <a:ea typeface="Calibri"/>
                          <a:cs typeface="Times New Roman"/>
                        </a:rPr>
                        <a:t>               :</a:t>
                      </a:r>
                      <a:endParaRPr lang="tr-TR"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720975" algn="l"/>
                          <a:tab pos="4810125" algn="l"/>
                        </a:tabLst>
                      </a:pPr>
                      <a:r>
                        <a:rPr lang="tr-TR" sz="1400" dirty="0" smtClean="0">
                          <a:effectLst/>
                          <a:latin typeface="+mn-lt"/>
                          <a:ea typeface="Calibri"/>
                          <a:cs typeface="Times New Roman"/>
                        </a:rPr>
                        <a:t>Aliağa İlçe Milli Eğitim</a:t>
                      </a:r>
                      <a:r>
                        <a:rPr lang="tr-TR" sz="1400" baseline="0" dirty="0" smtClean="0">
                          <a:effectLst/>
                          <a:latin typeface="+mn-lt"/>
                          <a:ea typeface="Calibri"/>
                          <a:cs typeface="Times New Roman"/>
                        </a:rPr>
                        <a:t> Müdürlüğü Konsorsiyumunda  gerçekleşen AB Projesinde görev alan okulumuz, bu proje ile STEAM konusu hakkında farkındalık yaratmak, uluslar arası eğitimdeki boyutunu incelemek, bunu kurumumuza yansıtmayı amaçlamış ve Nisan 2019 itibariyle de </a:t>
                      </a:r>
                    </a:p>
                    <a:p>
                      <a:pPr>
                        <a:lnSpc>
                          <a:spcPct val="107000"/>
                        </a:lnSpc>
                        <a:spcAft>
                          <a:spcPts val="0"/>
                        </a:spcAft>
                        <a:tabLst>
                          <a:tab pos="2720975" algn="l"/>
                          <a:tab pos="4810125" algn="l"/>
                        </a:tabLst>
                      </a:pPr>
                      <a:r>
                        <a:rPr lang="tr-TR" sz="1400" baseline="0" dirty="0" smtClean="0">
                          <a:effectLst/>
                          <a:latin typeface="+mn-lt"/>
                          <a:ea typeface="Calibri"/>
                          <a:cs typeface="Times New Roman"/>
                        </a:rPr>
                        <a:t>Proje ortağı olan Yunanistan- Romanya – Çek Cumhuriyeti – İspanya dan gelen misafirleri ilçemizde ağırlayarak, amacına ulaşmıştır.</a:t>
                      </a:r>
                      <a:endParaRPr lang="tr-TR" sz="1400" dirty="0" smtClean="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0">
                <a:tc>
                  <a:txBody>
                    <a:bodyPr/>
                    <a:lstStyle/>
                    <a:p>
                      <a:pPr>
                        <a:lnSpc>
                          <a:spcPct val="107000"/>
                        </a:lnSpc>
                        <a:spcAft>
                          <a:spcPts val="0"/>
                        </a:spcAft>
                        <a:tabLst>
                          <a:tab pos="2720975" algn="l"/>
                          <a:tab pos="4810125" algn="l"/>
                        </a:tabLst>
                      </a:pPr>
                      <a:r>
                        <a:rPr lang="tr-TR" sz="1400" b="1" dirty="0">
                          <a:solidFill>
                            <a:srgbClr val="FF0000"/>
                          </a:solidFill>
                          <a:effectLst/>
                          <a:latin typeface="Times New Roman"/>
                          <a:ea typeface="Calibri"/>
                          <a:cs typeface="Times New Roman"/>
                        </a:rPr>
                        <a:t>Süre                   </a:t>
                      </a:r>
                      <a:r>
                        <a:rPr lang="tr-TR" sz="1400" b="1" dirty="0" smtClean="0">
                          <a:solidFill>
                            <a:srgbClr val="FF0000"/>
                          </a:solidFill>
                          <a:effectLst/>
                          <a:latin typeface="Times New Roman"/>
                          <a:ea typeface="Calibri"/>
                          <a:cs typeface="Times New Roman"/>
                        </a:rPr>
                        <a:t>:</a:t>
                      </a:r>
                      <a:endParaRPr lang="tr-TR"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720975" algn="l"/>
                          <a:tab pos="4810125" algn="l"/>
                        </a:tabLst>
                      </a:pPr>
                      <a:r>
                        <a:rPr lang="tr-TR" sz="1400" dirty="0" smtClean="0">
                          <a:effectLst/>
                          <a:latin typeface="+mn-lt"/>
                          <a:ea typeface="Calibri"/>
                          <a:cs typeface="Times New Roman"/>
                        </a:rPr>
                        <a:t>2017-2019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a:lnSpc>
                          <a:spcPct val="107000"/>
                        </a:lnSpc>
                        <a:spcAft>
                          <a:spcPts val="0"/>
                        </a:spcAft>
                        <a:tabLst>
                          <a:tab pos="2720975" algn="l"/>
                          <a:tab pos="4810125" algn="l"/>
                        </a:tabLst>
                      </a:pPr>
                      <a:r>
                        <a:rPr lang="tr-TR" sz="1400" b="1" dirty="0">
                          <a:solidFill>
                            <a:srgbClr val="FF0000"/>
                          </a:solidFill>
                          <a:effectLst/>
                          <a:latin typeface="Times New Roman"/>
                          <a:ea typeface="Calibri"/>
                          <a:cs typeface="Times New Roman"/>
                        </a:rPr>
                        <a:t>Etkinlik             </a:t>
                      </a:r>
                      <a:r>
                        <a:rPr lang="tr-TR" sz="1400" b="1" dirty="0" smtClean="0">
                          <a:solidFill>
                            <a:srgbClr val="FF0000"/>
                          </a:solidFill>
                          <a:effectLst/>
                          <a:latin typeface="Times New Roman"/>
                          <a:ea typeface="Calibri"/>
                          <a:cs typeface="Times New Roman"/>
                        </a:rPr>
                        <a:t>:</a:t>
                      </a:r>
                      <a:endParaRPr lang="tr-TR"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720975" algn="l"/>
                          <a:tab pos="4810125" algn="l"/>
                        </a:tabLst>
                      </a:pPr>
                      <a:r>
                        <a:rPr lang="tr-TR" sz="1400" dirty="0" smtClean="0">
                          <a:effectLst/>
                          <a:latin typeface="+mn-lt"/>
                          <a:ea typeface="Calibri"/>
                          <a:cs typeface="Times New Roman"/>
                        </a:rPr>
                        <a:t>4 Ülke Ziyareti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0">
                <a:tc>
                  <a:txBody>
                    <a:bodyPr/>
                    <a:lstStyle/>
                    <a:p>
                      <a:pPr>
                        <a:lnSpc>
                          <a:spcPct val="107000"/>
                        </a:lnSpc>
                        <a:spcAft>
                          <a:spcPts val="0"/>
                        </a:spcAft>
                        <a:tabLst>
                          <a:tab pos="2720975" algn="l"/>
                          <a:tab pos="4810125" algn="l"/>
                        </a:tabLst>
                      </a:pPr>
                      <a:r>
                        <a:rPr lang="tr-TR" sz="1400" b="1" dirty="0">
                          <a:solidFill>
                            <a:srgbClr val="FF0000"/>
                          </a:solidFill>
                          <a:effectLst/>
                          <a:latin typeface="Times New Roman"/>
                          <a:ea typeface="Calibri"/>
                          <a:cs typeface="Times New Roman"/>
                        </a:rPr>
                        <a:t>Etkilenen sayısı </a:t>
                      </a:r>
                      <a:r>
                        <a:rPr lang="tr-TR" sz="1400" b="1" dirty="0" smtClean="0">
                          <a:solidFill>
                            <a:srgbClr val="FF0000"/>
                          </a:solidFill>
                          <a:effectLst/>
                          <a:latin typeface="Times New Roman"/>
                          <a:ea typeface="Calibri"/>
                          <a:cs typeface="Times New Roman"/>
                        </a:rPr>
                        <a:t>:</a:t>
                      </a:r>
                      <a:endParaRPr lang="tr-TR"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720975" algn="l"/>
                          <a:tab pos="4810125" algn="l"/>
                        </a:tabLst>
                      </a:pPr>
                      <a:r>
                        <a:rPr lang="tr-TR" sz="1400" dirty="0" smtClean="0">
                          <a:effectLst/>
                          <a:latin typeface="Times New Roman"/>
                          <a:ea typeface="Calibri"/>
                          <a:cs typeface="Times New Roman"/>
                        </a:rPr>
                        <a:t>Tüm</a:t>
                      </a:r>
                      <a:r>
                        <a:rPr lang="tr-TR" sz="1400" baseline="0" dirty="0" smtClean="0">
                          <a:effectLst/>
                          <a:latin typeface="Times New Roman"/>
                          <a:ea typeface="Calibri"/>
                          <a:cs typeface="Times New Roman"/>
                        </a:rPr>
                        <a:t> öğrenci ve personel</a:t>
                      </a:r>
                      <a:endParaRPr lang="tr-TR" sz="1400" dirty="0" smtClean="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3" name="Dikdörtgen 2"/>
          <p:cNvSpPr/>
          <p:nvPr/>
        </p:nvSpPr>
        <p:spPr>
          <a:xfrm>
            <a:off x="527766" y="1290496"/>
            <a:ext cx="8640728" cy="430887"/>
          </a:xfrm>
          <a:prstGeom prst="rect">
            <a:avLst/>
          </a:prstGeom>
        </p:spPr>
        <p:txBody>
          <a:bodyPr wrap="square">
            <a:spAutoFit/>
          </a:bodyPr>
          <a:lstStyle/>
          <a:p>
            <a:r>
              <a:rPr lang="tr-TR" sz="2200" dirty="0" smtClean="0">
                <a:solidFill>
                  <a:srgbClr val="FF0000"/>
                </a:solidFill>
                <a:effectLst>
                  <a:outerShdw blurRad="38100" dist="38100" dir="2700000" algn="tl">
                    <a:srgbClr val="000000">
                      <a:alpha val="43137"/>
                    </a:srgbClr>
                  </a:outerShdw>
                </a:effectLst>
                <a:latin typeface="Cambria" pitchFamily="18" charset="0"/>
              </a:rPr>
              <a:t>PROJENİN ADI: ACTIVE MINDS , MOVING HANDS ERASMUS+ PROJESİ</a:t>
            </a:r>
            <a:endParaRPr lang="tr-TR" dirty="0">
              <a:solidFill>
                <a:srgbClr val="FF0000"/>
              </a:solidFill>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6537" y="4690313"/>
            <a:ext cx="2628899" cy="1478756"/>
          </a:xfrm>
          <a:prstGeom prst="rect">
            <a:avLst/>
          </a:prstGeom>
          <a:ln>
            <a:noFill/>
          </a:ln>
          <a:effectLst>
            <a:outerShdw blurRad="190500" algn="tl" rotWithShape="0">
              <a:srgbClr val="000000">
                <a:alpha val="70000"/>
              </a:srgbClr>
            </a:outerShdw>
          </a:effectLst>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690" y="4703069"/>
            <a:ext cx="2583543" cy="1453243"/>
          </a:xfrm>
          <a:prstGeom prst="rect">
            <a:avLst/>
          </a:prstGeom>
          <a:ln>
            <a:noFill/>
          </a:ln>
          <a:effectLst>
            <a:outerShdw blurRad="190500" algn="tl" rotWithShape="0">
              <a:srgbClr val="000000">
                <a:alpha val="70000"/>
              </a:srgbClr>
            </a:outerShdw>
          </a:effectLst>
        </p:spPr>
      </p:pic>
      <p:pic>
        <p:nvPicPr>
          <p:cNvPr id="7" name="Resim 6"/>
          <p:cNvPicPr>
            <a:picLocks noChangeAspect="1"/>
          </p:cNvPicPr>
          <p:nvPr/>
        </p:nvPicPr>
        <p:blipFill rotWithShape="1">
          <a:blip r:embed="rId5" cstate="print">
            <a:extLst>
              <a:ext uri="{28A0092B-C50C-407E-A947-70E740481C1C}">
                <a14:useLocalDpi xmlns:a14="http://schemas.microsoft.com/office/drawing/2010/main" val="0"/>
              </a:ext>
            </a:extLst>
          </a:blip>
          <a:srcRect l="12557" t="9198" r="7653"/>
          <a:stretch/>
        </p:blipFill>
        <p:spPr>
          <a:xfrm>
            <a:off x="6229349" y="4593160"/>
            <a:ext cx="2612572" cy="1673062"/>
          </a:xfrm>
          <a:prstGeom prst="rect">
            <a:avLst/>
          </a:prstGeom>
          <a:ln>
            <a:noFill/>
          </a:ln>
          <a:effectLst>
            <a:outerShdw blurRad="190500" algn="tl" rotWithShape="0">
              <a:srgbClr val="000000">
                <a:alpha val="70000"/>
              </a:srgbClr>
            </a:outerShdw>
          </a:effectLst>
        </p:spPr>
      </p:pic>
      <p:pic>
        <p:nvPicPr>
          <p:cNvPr id="10" name="Resim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5828" y="1721383"/>
            <a:ext cx="3510835" cy="24795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2" name="Picture 2" descr="C:\Users\pc\Desktop\08.12.2016 NİLDEN\AB PROJELER\BELGELER\finans\31 MART - 7 NİSAN      PRAG\PRAG\PRAG (533).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677" r="33862"/>
          <a:stretch/>
        </p:blipFill>
        <p:spPr bwMode="auto">
          <a:xfrm>
            <a:off x="9168494" y="4356087"/>
            <a:ext cx="2160238" cy="21472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812374"/>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8" name="AutoShape 2" descr="burslu ö&amp;gbreve;renci ile ilgili görsel sonucu"/>
          <p:cNvSpPr>
            <a:spLocks noChangeAspect="1" noChangeArrowheads="1"/>
          </p:cNvSpPr>
          <p:nvPr/>
        </p:nvSpPr>
        <p:spPr bwMode="auto">
          <a:xfrm>
            <a:off x="155575" y="-1325563"/>
            <a:ext cx="2771775" cy="277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tr-TR" altLang="tr-TR">
              <a:latin typeface="Calibri" pitchFamily="34" charset="0"/>
            </a:endParaRPr>
          </a:p>
        </p:txBody>
      </p:sp>
      <p:sp>
        <p:nvSpPr>
          <p:cNvPr id="8" name="12 Metin kutusu"/>
          <p:cNvSpPr txBox="1"/>
          <p:nvPr/>
        </p:nvSpPr>
        <p:spPr>
          <a:xfrm>
            <a:off x="14288" y="289792"/>
            <a:ext cx="12192000" cy="400110"/>
          </a:xfrm>
          <a:prstGeom prst="rect">
            <a:avLst/>
          </a:prstGeom>
          <a:solidFill>
            <a:schemeClr val="accent1"/>
          </a:solidFill>
        </p:spPr>
        <p:txBody>
          <a:bodyPr wrap="square">
            <a:spAutoFit/>
          </a:bodyPr>
          <a:lstStyle/>
          <a:p>
            <a:pPr eaLnBrk="1" fontAlgn="auto" hangingPunct="1">
              <a:spcBef>
                <a:spcPts val="0"/>
              </a:spcBef>
              <a:spcAft>
                <a:spcPts val="0"/>
              </a:spcAft>
              <a:defRPr/>
            </a:pPr>
            <a:r>
              <a:rPr lang="tr-TR" sz="2000" b="1" dirty="0">
                <a:solidFill>
                  <a:prstClr val="white"/>
                </a:solidFill>
                <a:effectLst>
                  <a:outerShdw blurRad="38100" dist="38100" dir="2700000" algn="tl">
                    <a:srgbClr val="000000">
                      <a:alpha val="43137"/>
                    </a:srgbClr>
                  </a:outerShdw>
                </a:effectLst>
                <a:latin typeface="Cambria" pitchFamily="18" charset="0"/>
              </a:rPr>
              <a:t> </a:t>
            </a:r>
            <a:r>
              <a:rPr lang="tr-TR" sz="2000" b="1" dirty="0" smtClean="0">
                <a:solidFill>
                  <a:prstClr val="white"/>
                </a:solidFill>
                <a:effectLst>
                  <a:outerShdw blurRad="38100" dist="38100" dir="2700000" algn="tl">
                    <a:srgbClr val="000000">
                      <a:alpha val="43137"/>
                    </a:srgbClr>
                  </a:outerShdw>
                </a:effectLst>
                <a:latin typeface="Cambria" pitchFamily="18" charset="0"/>
              </a:rPr>
              <a:t>                                                     </a:t>
            </a:r>
            <a:r>
              <a:rPr lang="tr-TR" sz="2000" b="1" dirty="0" smtClean="0">
                <a:solidFill>
                  <a:schemeClr val="bg1"/>
                </a:solidFill>
                <a:effectLst>
                  <a:outerShdw blurRad="38100" dist="38100" dir="2700000" algn="tl">
                    <a:srgbClr val="000000">
                      <a:alpha val="43137"/>
                    </a:srgbClr>
                  </a:outerShdw>
                </a:effectLst>
                <a:latin typeface="Cambria" pitchFamily="18" charset="0"/>
              </a:rPr>
              <a:t>HASBİ </a:t>
            </a:r>
            <a:r>
              <a:rPr lang="tr-TR" sz="2000" b="1" dirty="0">
                <a:solidFill>
                  <a:schemeClr val="bg1"/>
                </a:solidFill>
                <a:effectLst>
                  <a:outerShdw blurRad="38100" dist="38100" dir="2700000" algn="tl">
                    <a:srgbClr val="000000">
                      <a:alpha val="43137"/>
                    </a:srgbClr>
                  </a:outerShdw>
                </a:effectLst>
                <a:latin typeface="Cambria" pitchFamily="18" charset="0"/>
              </a:rPr>
              <a:t>ŞENGÜL İLKOKULU  MÜDÜRLÜĞÜ </a:t>
            </a:r>
            <a:r>
              <a:rPr lang="tr-TR" sz="2000" b="1" dirty="0">
                <a:solidFill>
                  <a:prstClr val="white"/>
                </a:solidFill>
                <a:effectLst>
                  <a:outerShdw blurRad="38100" dist="38100" dir="2700000" algn="tl">
                    <a:srgbClr val="000000">
                      <a:alpha val="43137"/>
                    </a:srgbClr>
                  </a:outerShdw>
                </a:effectLst>
                <a:latin typeface="Cambria" pitchFamily="18" charset="0"/>
              </a:rPr>
              <a:t>PROJELER…</a:t>
            </a:r>
            <a:endParaRPr lang="tr-TR" sz="3200" dirty="0">
              <a:solidFill>
                <a:schemeClr val="bg1"/>
              </a:solidFill>
              <a:effectLst>
                <a:outerShdw blurRad="38100" dist="38100" dir="2700000" algn="tl">
                  <a:srgbClr val="000000">
                    <a:alpha val="43137"/>
                  </a:srgbClr>
                </a:outerShdw>
              </a:effectLst>
              <a:latin typeface="Cambria" pitchFamily="18" charset="0"/>
              <a:cs typeface="+mn-cs"/>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282" y="14288"/>
            <a:ext cx="1211334" cy="1211334"/>
          </a:xfrm>
          <a:prstGeom prst="rect">
            <a:avLst/>
          </a:prstGeom>
        </p:spPr>
      </p:pic>
      <p:graphicFrame>
        <p:nvGraphicFramePr>
          <p:cNvPr id="14" name="Tablo 13"/>
          <p:cNvGraphicFramePr>
            <a:graphicFrameLocks noGrp="1"/>
          </p:cNvGraphicFramePr>
          <p:nvPr>
            <p:extLst>
              <p:ext uri="{D42A27DB-BD31-4B8C-83A1-F6EECF244321}">
                <p14:modId xmlns:p14="http://schemas.microsoft.com/office/powerpoint/2010/main" val="3717463098"/>
              </p:ext>
            </p:extLst>
          </p:nvPr>
        </p:nvGraphicFramePr>
        <p:xfrm>
          <a:off x="620974" y="2191106"/>
          <a:ext cx="5932656" cy="1924762"/>
        </p:xfrm>
        <a:graphic>
          <a:graphicData uri="http://schemas.openxmlformats.org/drawingml/2006/table">
            <a:tbl>
              <a:tblPr firstRow="1" firstCol="1" bandRow="1"/>
              <a:tblGrid>
                <a:gridCol w="1901492">
                  <a:extLst>
                    <a:ext uri="{9D8B030D-6E8A-4147-A177-3AD203B41FA5}">
                      <a16:colId xmlns="" xmlns:a16="http://schemas.microsoft.com/office/drawing/2014/main" val="20000"/>
                    </a:ext>
                  </a:extLst>
                </a:gridCol>
                <a:gridCol w="4031164">
                  <a:extLst>
                    <a:ext uri="{9D8B030D-6E8A-4147-A177-3AD203B41FA5}">
                      <a16:colId xmlns="" xmlns:a16="http://schemas.microsoft.com/office/drawing/2014/main" val="20001"/>
                    </a:ext>
                  </a:extLst>
                </a:gridCol>
              </a:tblGrid>
              <a:tr h="503108">
                <a:tc>
                  <a:txBody>
                    <a:bodyPr/>
                    <a:lstStyle/>
                    <a:p>
                      <a:pPr>
                        <a:lnSpc>
                          <a:spcPct val="107000"/>
                        </a:lnSpc>
                        <a:spcAft>
                          <a:spcPts val="0"/>
                        </a:spcAft>
                        <a:tabLst>
                          <a:tab pos="2720975" algn="l"/>
                          <a:tab pos="4810125" algn="l"/>
                        </a:tabLst>
                      </a:pPr>
                      <a:r>
                        <a:rPr lang="tr-TR" sz="1400" b="1" dirty="0">
                          <a:solidFill>
                            <a:srgbClr val="FF0000"/>
                          </a:solidFill>
                          <a:effectLst/>
                          <a:latin typeface="Times New Roman"/>
                          <a:ea typeface="Calibri"/>
                          <a:cs typeface="Times New Roman"/>
                        </a:rPr>
                        <a:t>Amaç  </a:t>
                      </a:r>
                      <a:r>
                        <a:rPr lang="tr-TR" sz="1400" b="1" dirty="0" smtClean="0">
                          <a:solidFill>
                            <a:srgbClr val="FF0000"/>
                          </a:solidFill>
                          <a:effectLst/>
                          <a:latin typeface="Times New Roman"/>
                          <a:ea typeface="Calibri"/>
                          <a:cs typeface="Times New Roman"/>
                        </a:rPr>
                        <a:t>               :</a:t>
                      </a:r>
                      <a:endParaRPr lang="tr-TR"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720975" algn="l"/>
                          <a:tab pos="4810125" algn="l"/>
                        </a:tabLst>
                      </a:pPr>
                      <a:r>
                        <a:rPr lang="tr-TR" sz="1400" dirty="0" smtClean="0">
                          <a:effectLst/>
                          <a:latin typeface="+mn-lt"/>
                          <a:ea typeface="Calibri"/>
                          <a:cs typeface="Times New Roman"/>
                        </a:rPr>
                        <a:t>Öğrencilerin Sağlıklı</a:t>
                      </a:r>
                      <a:r>
                        <a:rPr lang="tr-TR" sz="1400" baseline="0" dirty="0" smtClean="0">
                          <a:effectLst/>
                          <a:latin typeface="+mn-lt"/>
                          <a:ea typeface="Calibri"/>
                          <a:cs typeface="Times New Roman"/>
                        </a:rPr>
                        <a:t> ve dengeli beslenme alışkanlığı kazanmalarını sağlamak.</a:t>
                      </a:r>
                      <a:endParaRPr lang="tr-TR" sz="1400" dirty="0" smtClean="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68403">
                <a:tc>
                  <a:txBody>
                    <a:bodyPr/>
                    <a:lstStyle/>
                    <a:p>
                      <a:pPr>
                        <a:lnSpc>
                          <a:spcPct val="107000"/>
                        </a:lnSpc>
                        <a:spcAft>
                          <a:spcPts val="0"/>
                        </a:spcAft>
                        <a:tabLst>
                          <a:tab pos="2720975" algn="l"/>
                          <a:tab pos="4810125" algn="l"/>
                        </a:tabLst>
                      </a:pPr>
                      <a:r>
                        <a:rPr lang="tr-TR" sz="1400" b="1" dirty="0">
                          <a:solidFill>
                            <a:srgbClr val="FF0000"/>
                          </a:solidFill>
                          <a:effectLst/>
                          <a:latin typeface="Times New Roman"/>
                          <a:ea typeface="Calibri"/>
                          <a:cs typeface="Times New Roman"/>
                        </a:rPr>
                        <a:t>Süre                   </a:t>
                      </a:r>
                      <a:r>
                        <a:rPr lang="tr-TR" sz="1400" b="1" dirty="0" smtClean="0">
                          <a:solidFill>
                            <a:srgbClr val="FF0000"/>
                          </a:solidFill>
                          <a:effectLst/>
                          <a:latin typeface="Times New Roman"/>
                          <a:ea typeface="Calibri"/>
                          <a:cs typeface="Times New Roman"/>
                        </a:rPr>
                        <a:t>:</a:t>
                      </a:r>
                      <a:endParaRPr lang="tr-TR"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720975" algn="l"/>
                          <a:tab pos="4810125" algn="l"/>
                        </a:tabLst>
                      </a:pPr>
                      <a:endParaRPr lang="tr-TR" sz="1400" dirty="0" smtClean="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68403">
                <a:tc>
                  <a:txBody>
                    <a:bodyPr/>
                    <a:lstStyle/>
                    <a:p>
                      <a:pPr>
                        <a:lnSpc>
                          <a:spcPct val="107000"/>
                        </a:lnSpc>
                        <a:spcAft>
                          <a:spcPts val="0"/>
                        </a:spcAft>
                        <a:tabLst>
                          <a:tab pos="2720975" algn="l"/>
                          <a:tab pos="4810125" algn="l"/>
                        </a:tabLst>
                      </a:pPr>
                      <a:r>
                        <a:rPr lang="tr-TR" sz="1400" b="1" dirty="0">
                          <a:solidFill>
                            <a:srgbClr val="FF0000"/>
                          </a:solidFill>
                          <a:effectLst/>
                          <a:latin typeface="Times New Roman"/>
                          <a:ea typeface="Calibri"/>
                          <a:cs typeface="Times New Roman"/>
                        </a:rPr>
                        <a:t>Etkinlik             </a:t>
                      </a:r>
                      <a:r>
                        <a:rPr lang="tr-TR" sz="1400" b="1" dirty="0" smtClean="0">
                          <a:solidFill>
                            <a:srgbClr val="FF0000"/>
                          </a:solidFill>
                          <a:effectLst/>
                          <a:latin typeface="Times New Roman"/>
                          <a:ea typeface="Calibri"/>
                          <a:cs typeface="Times New Roman"/>
                        </a:rPr>
                        <a:t>:</a:t>
                      </a:r>
                      <a:endParaRPr lang="tr-TR"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nSpc>
                          <a:spcPct val="107000"/>
                        </a:lnSpc>
                        <a:spcAft>
                          <a:spcPts val="0"/>
                        </a:spcAft>
                        <a:buFont typeface="Arial" panose="020B0604020202020204" pitchFamily="34" charset="0"/>
                        <a:buChar char="•"/>
                        <a:tabLst>
                          <a:tab pos="2720975" algn="l"/>
                          <a:tab pos="4810125" algn="l"/>
                        </a:tabLst>
                      </a:pPr>
                      <a:r>
                        <a:rPr lang="tr-TR" sz="1400" dirty="0" smtClean="0">
                          <a:effectLst/>
                          <a:latin typeface="+mn-lt"/>
                          <a:ea typeface="Calibri"/>
                          <a:cs typeface="Times New Roman"/>
                        </a:rPr>
                        <a:t>Meyve Günleri</a:t>
                      </a:r>
                    </a:p>
                    <a:p>
                      <a:pPr marL="285750" indent="-285750">
                        <a:lnSpc>
                          <a:spcPct val="107000"/>
                        </a:lnSpc>
                        <a:spcAft>
                          <a:spcPts val="0"/>
                        </a:spcAft>
                        <a:buFont typeface="Arial" panose="020B0604020202020204" pitchFamily="34" charset="0"/>
                        <a:buChar char="•"/>
                        <a:tabLst>
                          <a:tab pos="2720975" algn="l"/>
                          <a:tab pos="4810125" algn="l"/>
                        </a:tabLst>
                      </a:pPr>
                      <a:r>
                        <a:rPr lang="tr-TR" sz="1400" dirty="0" smtClean="0">
                          <a:effectLst/>
                          <a:latin typeface="+mn-lt"/>
                          <a:ea typeface="Calibri"/>
                          <a:cs typeface="Times New Roman"/>
                        </a:rPr>
                        <a:t>Süt Günleri</a:t>
                      </a:r>
                    </a:p>
                    <a:p>
                      <a:pPr marL="285750" indent="-285750">
                        <a:lnSpc>
                          <a:spcPct val="107000"/>
                        </a:lnSpc>
                        <a:spcAft>
                          <a:spcPts val="0"/>
                        </a:spcAft>
                        <a:buFont typeface="Arial" panose="020B0604020202020204" pitchFamily="34" charset="0"/>
                        <a:buChar char="•"/>
                        <a:tabLst>
                          <a:tab pos="2720975" algn="l"/>
                          <a:tab pos="4810125" algn="l"/>
                        </a:tabLst>
                      </a:pPr>
                      <a:r>
                        <a:rPr lang="tr-TR" sz="1400" dirty="0" smtClean="0">
                          <a:effectLst/>
                          <a:latin typeface="+mn-lt"/>
                          <a:ea typeface="Calibri"/>
                          <a:cs typeface="Times New Roman"/>
                        </a:rPr>
                        <a:t>Slogan yarışması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68403">
                <a:tc>
                  <a:txBody>
                    <a:bodyPr/>
                    <a:lstStyle/>
                    <a:p>
                      <a:pPr>
                        <a:lnSpc>
                          <a:spcPct val="107000"/>
                        </a:lnSpc>
                        <a:spcAft>
                          <a:spcPts val="0"/>
                        </a:spcAft>
                        <a:tabLst>
                          <a:tab pos="2720975" algn="l"/>
                          <a:tab pos="4810125" algn="l"/>
                        </a:tabLst>
                      </a:pPr>
                      <a:r>
                        <a:rPr lang="tr-TR" sz="1400" b="1" dirty="0">
                          <a:solidFill>
                            <a:srgbClr val="FF0000"/>
                          </a:solidFill>
                          <a:effectLst/>
                          <a:latin typeface="Times New Roman"/>
                          <a:ea typeface="Calibri"/>
                          <a:cs typeface="Times New Roman"/>
                        </a:rPr>
                        <a:t>Etkilenen sayısı </a:t>
                      </a:r>
                      <a:r>
                        <a:rPr lang="tr-TR" sz="1400" b="1" dirty="0" smtClean="0">
                          <a:solidFill>
                            <a:srgbClr val="FF0000"/>
                          </a:solidFill>
                          <a:effectLst/>
                          <a:latin typeface="Times New Roman"/>
                          <a:ea typeface="Calibri"/>
                          <a:cs typeface="Times New Roman"/>
                        </a:rPr>
                        <a:t>:</a:t>
                      </a:r>
                      <a:endParaRPr lang="tr-TR"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720975" algn="l"/>
                          <a:tab pos="4810125" algn="l"/>
                        </a:tabLst>
                      </a:pPr>
                      <a:r>
                        <a:rPr lang="tr-TR" sz="1400" dirty="0" smtClean="0">
                          <a:effectLst/>
                          <a:latin typeface="Times New Roman"/>
                          <a:ea typeface="Calibri"/>
                          <a:cs typeface="Times New Roman"/>
                        </a:rPr>
                        <a:t>Tüm öğrenci ve personel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3" name="Dikdörtgen 2"/>
          <p:cNvSpPr/>
          <p:nvPr/>
        </p:nvSpPr>
        <p:spPr>
          <a:xfrm>
            <a:off x="620974" y="1363975"/>
            <a:ext cx="5489314" cy="430887"/>
          </a:xfrm>
          <a:prstGeom prst="rect">
            <a:avLst/>
          </a:prstGeom>
        </p:spPr>
        <p:txBody>
          <a:bodyPr wrap="square">
            <a:spAutoFit/>
          </a:bodyPr>
          <a:lstStyle/>
          <a:p>
            <a:r>
              <a:rPr lang="tr-TR" sz="2200" dirty="0" smtClean="0">
                <a:solidFill>
                  <a:srgbClr val="FF0000"/>
                </a:solidFill>
                <a:effectLst>
                  <a:outerShdw blurRad="38100" dist="38100" dir="2700000" algn="tl">
                    <a:srgbClr val="000000">
                      <a:alpha val="43137"/>
                    </a:srgbClr>
                  </a:outerShdw>
                </a:effectLst>
                <a:latin typeface="Cambria" pitchFamily="18" charset="0"/>
              </a:rPr>
              <a:t>PROJENİN ADI: BESLENME DOSTU OKUL       </a:t>
            </a:r>
            <a:endParaRPr lang="tr-TR" dirty="0">
              <a:solidFill>
                <a:srgbClr val="FF0000"/>
              </a:solidFill>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586" y="4604148"/>
            <a:ext cx="3600449" cy="2025252"/>
          </a:xfrm>
          <a:prstGeom prst="rect">
            <a:avLst/>
          </a:prstGeom>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9198" y="4604148"/>
            <a:ext cx="3614262" cy="2025252"/>
          </a:xfrm>
          <a:prstGeom prst="rect">
            <a:avLst/>
          </a:prstGeom>
        </p:spPr>
      </p:pic>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9985" y="4604148"/>
            <a:ext cx="3600447" cy="2025252"/>
          </a:xfrm>
          <a:prstGeom prst="rect">
            <a:avLst/>
          </a:prstGeom>
        </p:spPr>
      </p:pic>
      <p:pic>
        <p:nvPicPr>
          <p:cNvPr id="7" name="Resim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9853" y="1225622"/>
            <a:ext cx="3568358" cy="2848357"/>
          </a:xfrm>
          <a:prstGeom prst="rect">
            <a:avLst/>
          </a:prstGeom>
        </p:spPr>
      </p:pic>
    </p:spTree>
    <p:extLst>
      <p:ext uri="{BB962C8B-B14F-4D97-AF65-F5344CB8AC3E}">
        <p14:creationId xmlns:p14="http://schemas.microsoft.com/office/powerpoint/2010/main" val="115292617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Metin kutusu"/>
          <p:cNvSpPr txBox="1"/>
          <p:nvPr/>
        </p:nvSpPr>
        <p:spPr>
          <a:xfrm>
            <a:off x="-136526" y="660400"/>
            <a:ext cx="12328525" cy="584200"/>
          </a:xfrm>
          <a:prstGeom prst="rect">
            <a:avLst/>
          </a:prstGeom>
          <a:solidFill>
            <a:schemeClr val="accent1"/>
          </a:solidFill>
        </p:spPr>
        <p:txBody>
          <a:bodyPr wrap="square">
            <a:spAutoFit/>
          </a:bodyPr>
          <a:lstStyle/>
          <a:p>
            <a:pPr eaLnBrk="1" fontAlgn="auto" hangingPunct="1">
              <a:spcBef>
                <a:spcPts val="0"/>
              </a:spcBef>
              <a:spcAft>
                <a:spcPts val="0"/>
              </a:spcAft>
              <a:defRPr/>
            </a:pPr>
            <a:r>
              <a:rPr lang="tr-TR" sz="3200" b="1" dirty="0" smtClean="0">
                <a:solidFill>
                  <a:schemeClr val="bg1"/>
                </a:solidFill>
                <a:effectLst>
                  <a:outerShdw blurRad="38100" dist="38100" dir="2700000" algn="tl">
                    <a:srgbClr val="000000">
                      <a:alpha val="43137"/>
                    </a:srgbClr>
                  </a:outerShdw>
                </a:effectLst>
                <a:latin typeface="Cambria" pitchFamily="18" charset="0"/>
                <a:cs typeface="+mn-cs"/>
              </a:rPr>
              <a:t>                                    HASBİ ŞENGÜL İLKOKULU TARİHÇESİ</a:t>
            </a:r>
            <a:endParaRPr lang="tr-TR" sz="3200" b="1" dirty="0">
              <a:solidFill>
                <a:schemeClr val="bg1"/>
              </a:solidFill>
              <a:effectLst>
                <a:outerShdw blurRad="38100" dist="38100" dir="2700000" algn="tl">
                  <a:srgbClr val="000000">
                    <a:alpha val="43137"/>
                  </a:srgbClr>
                </a:outerShdw>
              </a:effectLst>
              <a:latin typeface="Cambria" pitchFamily="18" charset="0"/>
              <a:cs typeface="+mn-cs"/>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38" y="195828"/>
            <a:ext cx="1392237" cy="1392237"/>
          </a:xfrm>
          <a:prstGeom prst="rect">
            <a:avLst/>
          </a:prstGeom>
        </p:spPr>
      </p:pic>
      <p:pic>
        <p:nvPicPr>
          <p:cNvPr id="1026" name="Picture 2" descr="C:\Users\pc\Desktop\08.12.2016 NİLDEN\2017-2018 foto\OKUL FOTO\IMG-20180122-WA0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928" y="1718695"/>
            <a:ext cx="4367893" cy="262073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6703" y="1336104"/>
            <a:ext cx="6838508" cy="4635526"/>
          </a:xfrm>
          <a:prstGeom prst="rect">
            <a:avLst/>
          </a:prstGeom>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8" name="AutoShape 2" descr="burslu ö&amp;gbreve;renci ile ilgili görsel sonucu"/>
          <p:cNvSpPr>
            <a:spLocks noChangeAspect="1" noChangeArrowheads="1"/>
          </p:cNvSpPr>
          <p:nvPr/>
        </p:nvSpPr>
        <p:spPr bwMode="auto">
          <a:xfrm>
            <a:off x="155575" y="-1325563"/>
            <a:ext cx="2771775" cy="277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tr-TR" altLang="tr-TR">
              <a:latin typeface="Calibri" pitchFamily="34" charset="0"/>
            </a:endParaRPr>
          </a:p>
        </p:txBody>
      </p:sp>
      <p:sp>
        <p:nvSpPr>
          <p:cNvPr id="8" name="12 Metin kutusu"/>
          <p:cNvSpPr txBox="1"/>
          <p:nvPr/>
        </p:nvSpPr>
        <p:spPr>
          <a:xfrm>
            <a:off x="14288" y="289792"/>
            <a:ext cx="12192000" cy="461665"/>
          </a:xfrm>
          <a:prstGeom prst="rect">
            <a:avLst/>
          </a:prstGeom>
          <a:solidFill>
            <a:schemeClr val="accent1"/>
          </a:solidFill>
        </p:spPr>
        <p:txBody>
          <a:bodyPr wrap="square">
            <a:spAutoFit/>
          </a:bodyPr>
          <a:lstStyle/>
          <a:p>
            <a:pPr eaLnBrk="1" fontAlgn="auto" hangingPunct="1">
              <a:spcBef>
                <a:spcPts val="0"/>
              </a:spcBef>
              <a:spcAft>
                <a:spcPts val="0"/>
              </a:spcAft>
              <a:defRPr/>
            </a:pPr>
            <a:r>
              <a:rPr lang="tr-TR" sz="2400" b="1" dirty="0" smtClean="0">
                <a:solidFill>
                  <a:prstClr val="white"/>
                </a:solidFill>
                <a:effectLst>
                  <a:outerShdw blurRad="38100" dist="38100" dir="2700000" algn="tl">
                    <a:srgbClr val="000000">
                      <a:alpha val="43137"/>
                    </a:srgbClr>
                  </a:outerShdw>
                </a:effectLst>
                <a:latin typeface="Cambria" pitchFamily="18" charset="0"/>
              </a:rPr>
              <a:t>                                     </a:t>
            </a:r>
            <a:r>
              <a:rPr lang="tr-TR" sz="2400" b="1" dirty="0">
                <a:solidFill>
                  <a:schemeClr val="bg1"/>
                </a:solidFill>
                <a:effectLst>
                  <a:outerShdw blurRad="38100" dist="38100" dir="2700000" algn="tl">
                    <a:srgbClr val="000000">
                      <a:alpha val="43137"/>
                    </a:srgbClr>
                  </a:outerShdw>
                </a:effectLst>
                <a:latin typeface="Cambria" pitchFamily="18" charset="0"/>
              </a:rPr>
              <a:t>HASBİ ŞENGÜL İLKOKULU  MÜDÜRLÜĞÜ </a:t>
            </a:r>
            <a:r>
              <a:rPr lang="tr-TR" sz="2400" b="1" dirty="0">
                <a:solidFill>
                  <a:prstClr val="white"/>
                </a:solidFill>
                <a:effectLst>
                  <a:outerShdw blurRad="38100" dist="38100" dir="2700000" algn="tl">
                    <a:srgbClr val="000000">
                      <a:alpha val="43137"/>
                    </a:srgbClr>
                  </a:outerShdw>
                </a:effectLst>
                <a:latin typeface="Cambria" pitchFamily="18" charset="0"/>
              </a:rPr>
              <a:t>PROJELER…</a:t>
            </a:r>
            <a:endParaRPr lang="tr-TR" sz="3200" dirty="0">
              <a:solidFill>
                <a:schemeClr val="bg1"/>
              </a:solidFill>
              <a:effectLst>
                <a:outerShdw blurRad="38100" dist="38100" dir="2700000" algn="tl">
                  <a:srgbClr val="000000">
                    <a:alpha val="43137"/>
                  </a:srgbClr>
                </a:outerShdw>
              </a:effectLst>
              <a:latin typeface="Cambria" pitchFamily="18" charset="0"/>
              <a:cs typeface="+mn-cs"/>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282" y="14288"/>
            <a:ext cx="1211334" cy="1211334"/>
          </a:xfrm>
          <a:prstGeom prst="rect">
            <a:avLst/>
          </a:prstGeom>
        </p:spPr>
      </p:pic>
      <p:graphicFrame>
        <p:nvGraphicFramePr>
          <p:cNvPr id="14" name="Tablo 13"/>
          <p:cNvGraphicFramePr>
            <a:graphicFrameLocks noGrp="1"/>
          </p:cNvGraphicFramePr>
          <p:nvPr>
            <p:extLst>
              <p:ext uri="{D42A27DB-BD31-4B8C-83A1-F6EECF244321}">
                <p14:modId xmlns:p14="http://schemas.microsoft.com/office/powerpoint/2010/main" val="2347038899"/>
              </p:ext>
            </p:extLst>
          </p:nvPr>
        </p:nvGraphicFramePr>
        <p:xfrm>
          <a:off x="753894" y="3032029"/>
          <a:ext cx="5803203" cy="1597979"/>
        </p:xfrm>
        <a:graphic>
          <a:graphicData uri="http://schemas.openxmlformats.org/drawingml/2006/table">
            <a:tbl>
              <a:tblPr firstRow="1" firstCol="1" bandRow="1"/>
              <a:tblGrid>
                <a:gridCol w="1860001">
                  <a:extLst>
                    <a:ext uri="{9D8B030D-6E8A-4147-A177-3AD203B41FA5}">
                      <a16:colId xmlns:a16="http://schemas.microsoft.com/office/drawing/2014/main" xmlns="" val="20000"/>
                    </a:ext>
                  </a:extLst>
                </a:gridCol>
                <a:gridCol w="3943202">
                  <a:extLst>
                    <a:ext uri="{9D8B030D-6E8A-4147-A177-3AD203B41FA5}">
                      <a16:colId xmlns:a16="http://schemas.microsoft.com/office/drawing/2014/main" xmlns="" val="20001"/>
                    </a:ext>
                  </a:extLst>
                </a:gridCol>
              </a:tblGrid>
              <a:tr h="0">
                <a:tc>
                  <a:txBody>
                    <a:bodyPr/>
                    <a:lstStyle/>
                    <a:p>
                      <a:pPr>
                        <a:lnSpc>
                          <a:spcPct val="107000"/>
                        </a:lnSpc>
                        <a:spcAft>
                          <a:spcPts val="0"/>
                        </a:spcAft>
                        <a:tabLst>
                          <a:tab pos="2720975" algn="l"/>
                          <a:tab pos="4810125" algn="l"/>
                        </a:tabLst>
                      </a:pPr>
                      <a:r>
                        <a:rPr lang="tr-TR" sz="1400" b="1" dirty="0">
                          <a:solidFill>
                            <a:srgbClr val="FF0000"/>
                          </a:solidFill>
                          <a:effectLst/>
                          <a:latin typeface="Times New Roman"/>
                          <a:ea typeface="Calibri"/>
                          <a:cs typeface="Times New Roman"/>
                        </a:rPr>
                        <a:t>Amaç  </a:t>
                      </a:r>
                      <a:r>
                        <a:rPr lang="tr-TR" sz="1400" b="1" dirty="0" smtClean="0">
                          <a:solidFill>
                            <a:srgbClr val="FF0000"/>
                          </a:solidFill>
                          <a:effectLst/>
                          <a:latin typeface="Times New Roman"/>
                          <a:ea typeface="Calibri"/>
                          <a:cs typeface="Times New Roman"/>
                        </a:rPr>
                        <a:t>               :</a:t>
                      </a:r>
                      <a:endParaRPr lang="tr-TR"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720975" algn="l"/>
                          <a:tab pos="4810125" algn="l"/>
                        </a:tabLst>
                      </a:pPr>
                      <a:r>
                        <a:rPr lang="tr-TR" sz="1400" b="0" i="0" kern="1200" dirty="0" smtClean="0">
                          <a:solidFill>
                            <a:schemeClr val="tx1"/>
                          </a:solidFill>
                          <a:effectLst/>
                          <a:latin typeface="+mn-lt"/>
                          <a:ea typeface="+mn-ea"/>
                          <a:cs typeface="+mn-cs"/>
                        </a:rPr>
                        <a:t>Okul öncesi çocuklar için tasarlanan Minik TEMA Eğitim Programı çocukların doğada zaman geçirmeleri, bol bol gözlem yapmaları, doğayı tanımaları ve keşfetmeleri için hazırlandı</a:t>
                      </a:r>
                      <a:endParaRPr lang="tr-TR" sz="1100" dirty="0" smtClean="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lnSpc>
                          <a:spcPct val="107000"/>
                        </a:lnSpc>
                        <a:spcAft>
                          <a:spcPts val="0"/>
                        </a:spcAft>
                        <a:tabLst>
                          <a:tab pos="2720975" algn="l"/>
                          <a:tab pos="4810125" algn="l"/>
                        </a:tabLst>
                      </a:pPr>
                      <a:r>
                        <a:rPr lang="tr-TR" sz="1400" b="1" dirty="0">
                          <a:solidFill>
                            <a:srgbClr val="FF0000"/>
                          </a:solidFill>
                          <a:effectLst/>
                          <a:latin typeface="Times New Roman"/>
                          <a:ea typeface="Calibri"/>
                          <a:cs typeface="Times New Roman"/>
                        </a:rPr>
                        <a:t>Süre                   </a:t>
                      </a:r>
                      <a:r>
                        <a:rPr lang="tr-TR" sz="1400" b="1" dirty="0" smtClean="0">
                          <a:solidFill>
                            <a:srgbClr val="FF0000"/>
                          </a:solidFill>
                          <a:effectLst/>
                          <a:latin typeface="Times New Roman"/>
                          <a:ea typeface="Calibri"/>
                          <a:cs typeface="Times New Roman"/>
                        </a:rPr>
                        <a:t>:</a:t>
                      </a:r>
                      <a:endParaRPr lang="tr-TR"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720975" algn="l"/>
                          <a:tab pos="4810125" algn="l"/>
                        </a:tabLst>
                      </a:pPr>
                      <a:r>
                        <a:rPr lang="tr-TR" sz="1400" dirty="0" smtClean="0">
                          <a:effectLst/>
                          <a:latin typeface="+mn-lt"/>
                          <a:ea typeface="Calibri"/>
                          <a:cs typeface="Times New Roman"/>
                        </a:rPr>
                        <a:t>2019-2021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nSpc>
                          <a:spcPct val="107000"/>
                        </a:lnSpc>
                        <a:spcAft>
                          <a:spcPts val="0"/>
                        </a:spcAft>
                        <a:tabLst>
                          <a:tab pos="2720975" algn="l"/>
                          <a:tab pos="4810125" algn="l"/>
                        </a:tabLst>
                      </a:pPr>
                      <a:r>
                        <a:rPr lang="tr-TR" sz="1400" b="1" dirty="0">
                          <a:solidFill>
                            <a:srgbClr val="FF0000"/>
                          </a:solidFill>
                          <a:effectLst/>
                          <a:latin typeface="Times New Roman"/>
                          <a:ea typeface="Calibri"/>
                          <a:cs typeface="Times New Roman"/>
                        </a:rPr>
                        <a:t>Etkinlik             </a:t>
                      </a:r>
                      <a:r>
                        <a:rPr lang="tr-TR" sz="1400" b="1" dirty="0" smtClean="0">
                          <a:solidFill>
                            <a:srgbClr val="FF0000"/>
                          </a:solidFill>
                          <a:effectLst/>
                          <a:latin typeface="Times New Roman"/>
                          <a:ea typeface="Calibri"/>
                          <a:cs typeface="Times New Roman"/>
                        </a:rPr>
                        <a:t>:</a:t>
                      </a:r>
                      <a:endParaRPr lang="tr-TR"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720975" algn="l"/>
                          <a:tab pos="4810125" algn="l"/>
                        </a:tabLst>
                      </a:pPr>
                      <a:r>
                        <a:rPr lang="tr-TR" sz="1400" dirty="0" smtClean="0">
                          <a:effectLst/>
                          <a:latin typeface="+mn-lt"/>
                          <a:ea typeface="Calibri"/>
                          <a:cs typeface="Times New Roman"/>
                        </a:rPr>
                        <a:t>Ekolojik Okur yazarlık ve çevre bilinci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nSpc>
                          <a:spcPct val="107000"/>
                        </a:lnSpc>
                        <a:spcAft>
                          <a:spcPts val="0"/>
                        </a:spcAft>
                        <a:tabLst>
                          <a:tab pos="2720975" algn="l"/>
                          <a:tab pos="4810125" algn="l"/>
                        </a:tabLst>
                      </a:pPr>
                      <a:r>
                        <a:rPr lang="tr-TR" sz="1400" b="1" dirty="0">
                          <a:solidFill>
                            <a:srgbClr val="FF0000"/>
                          </a:solidFill>
                          <a:effectLst/>
                          <a:latin typeface="Times New Roman"/>
                          <a:ea typeface="Calibri"/>
                          <a:cs typeface="Times New Roman"/>
                        </a:rPr>
                        <a:t>Etkilenen sayısı </a:t>
                      </a:r>
                      <a:r>
                        <a:rPr lang="tr-TR" sz="1400" b="1" dirty="0" smtClean="0">
                          <a:solidFill>
                            <a:srgbClr val="FF0000"/>
                          </a:solidFill>
                          <a:effectLst/>
                          <a:latin typeface="Times New Roman"/>
                          <a:ea typeface="Calibri"/>
                          <a:cs typeface="Times New Roman"/>
                        </a:rPr>
                        <a:t>:</a:t>
                      </a:r>
                      <a:endParaRPr lang="tr-TR"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720975" algn="l"/>
                          <a:tab pos="4810125" algn="l"/>
                        </a:tabLst>
                      </a:pPr>
                      <a:r>
                        <a:rPr lang="tr-TR" sz="1400" dirty="0" smtClean="0">
                          <a:effectLst/>
                          <a:latin typeface="Times New Roman"/>
                          <a:ea typeface="Calibri"/>
                          <a:cs typeface="Times New Roman"/>
                        </a:rPr>
                        <a:t>Tüm öğrenciler ve</a:t>
                      </a:r>
                      <a:r>
                        <a:rPr lang="tr-TR" sz="1400" baseline="0" dirty="0" smtClean="0">
                          <a:effectLst/>
                          <a:latin typeface="Times New Roman"/>
                          <a:ea typeface="Calibri"/>
                          <a:cs typeface="Times New Roman"/>
                        </a:rPr>
                        <a:t> personel</a:t>
                      </a:r>
                      <a:endParaRPr lang="tr-TR" sz="1400" dirty="0" smtClean="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3" name="Dikdörtgen 2"/>
          <p:cNvSpPr/>
          <p:nvPr/>
        </p:nvSpPr>
        <p:spPr>
          <a:xfrm>
            <a:off x="797185" y="1935475"/>
            <a:ext cx="8199857" cy="430887"/>
          </a:xfrm>
          <a:prstGeom prst="rect">
            <a:avLst/>
          </a:prstGeom>
        </p:spPr>
        <p:txBody>
          <a:bodyPr wrap="square">
            <a:spAutoFit/>
          </a:bodyPr>
          <a:lstStyle/>
          <a:p>
            <a:r>
              <a:rPr lang="tr-TR" sz="2200" dirty="0" smtClean="0">
                <a:solidFill>
                  <a:srgbClr val="FF0000"/>
                </a:solidFill>
                <a:effectLst>
                  <a:outerShdw blurRad="38100" dist="38100" dir="2700000" algn="tl">
                    <a:srgbClr val="000000">
                      <a:alpha val="43137"/>
                    </a:srgbClr>
                  </a:outerShdw>
                </a:effectLst>
                <a:latin typeface="Cambria" pitchFamily="18" charset="0"/>
              </a:rPr>
              <a:t>PROJENİN ADI:  MİNİK TEMA</a:t>
            </a:r>
            <a:endParaRPr lang="tr-TR" dirty="0">
              <a:solidFill>
                <a:srgbClr val="FF0000"/>
              </a:solidFill>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369" y="1047750"/>
            <a:ext cx="4426025" cy="4112079"/>
          </a:xfrm>
          <a:prstGeom prst="rect">
            <a:avLst/>
          </a:prstGeom>
        </p:spPr>
      </p:pic>
    </p:spTree>
    <p:extLst>
      <p:ext uri="{BB962C8B-B14F-4D97-AF65-F5344CB8AC3E}">
        <p14:creationId xmlns:p14="http://schemas.microsoft.com/office/powerpoint/2010/main" val="4122532768"/>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8" name="AutoShape 2" descr="burslu ö&amp;gbreve;renci ile ilgili görsel sonucu"/>
          <p:cNvSpPr>
            <a:spLocks noChangeAspect="1" noChangeArrowheads="1"/>
          </p:cNvSpPr>
          <p:nvPr/>
        </p:nvSpPr>
        <p:spPr bwMode="auto">
          <a:xfrm>
            <a:off x="155575" y="-1325563"/>
            <a:ext cx="2771775" cy="277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tr-TR" altLang="tr-TR">
              <a:latin typeface="Calibri" pitchFamily="34" charset="0"/>
            </a:endParaRPr>
          </a:p>
        </p:txBody>
      </p:sp>
      <p:sp>
        <p:nvSpPr>
          <p:cNvPr id="8" name="12 Metin kutusu"/>
          <p:cNvSpPr txBox="1"/>
          <p:nvPr/>
        </p:nvSpPr>
        <p:spPr>
          <a:xfrm>
            <a:off x="14288" y="289792"/>
            <a:ext cx="12192000" cy="461665"/>
          </a:xfrm>
          <a:prstGeom prst="rect">
            <a:avLst/>
          </a:prstGeom>
          <a:solidFill>
            <a:schemeClr val="accent1"/>
          </a:solidFill>
        </p:spPr>
        <p:txBody>
          <a:bodyPr wrap="square">
            <a:spAutoFit/>
          </a:bodyPr>
          <a:lstStyle/>
          <a:p>
            <a:pPr eaLnBrk="1" fontAlgn="auto" hangingPunct="1">
              <a:spcBef>
                <a:spcPts val="0"/>
              </a:spcBef>
              <a:spcAft>
                <a:spcPts val="0"/>
              </a:spcAft>
              <a:defRPr/>
            </a:pPr>
            <a:r>
              <a:rPr lang="tr-TR" sz="2400" b="1" dirty="0" smtClean="0">
                <a:solidFill>
                  <a:prstClr val="white"/>
                </a:solidFill>
                <a:effectLst>
                  <a:outerShdw blurRad="38100" dist="38100" dir="2700000" algn="tl">
                    <a:srgbClr val="000000">
                      <a:alpha val="43137"/>
                    </a:srgbClr>
                  </a:outerShdw>
                </a:effectLst>
                <a:latin typeface="Cambria" pitchFamily="18" charset="0"/>
              </a:rPr>
              <a:t>                                     </a:t>
            </a:r>
            <a:r>
              <a:rPr lang="tr-TR" sz="2400" b="1" dirty="0">
                <a:solidFill>
                  <a:schemeClr val="bg1"/>
                </a:solidFill>
                <a:effectLst>
                  <a:outerShdw blurRad="38100" dist="38100" dir="2700000" algn="tl">
                    <a:srgbClr val="000000">
                      <a:alpha val="43137"/>
                    </a:srgbClr>
                  </a:outerShdw>
                </a:effectLst>
                <a:latin typeface="Cambria" pitchFamily="18" charset="0"/>
              </a:rPr>
              <a:t>HASBİ ŞENGÜL İLKOKULU  MÜDÜRLÜĞÜ </a:t>
            </a:r>
            <a:r>
              <a:rPr lang="tr-TR" sz="2400" b="1" dirty="0">
                <a:solidFill>
                  <a:prstClr val="white"/>
                </a:solidFill>
                <a:effectLst>
                  <a:outerShdw blurRad="38100" dist="38100" dir="2700000" algn="tl">
                    <a:srgbClr val="000000">
                      <a:alpha val="43137"/>
                    </a:srgbClr>
                  </a:outerShdw>
                </a:effectLst>
                <a:latin typeface="Cambria" pitchFamily="18" charset="0"/>
              </a:rPr>
              <a:t>PROJELER…</a:t>
            </a:r>
            <a:endParaRPr lang="tr-TR" sz="3200" dirty="0">
              <a:solidFill>
                <a:schemeClr val="bg1"/>
              </a:solidFill>
              <a:effectLst>
                <a:outerShdw blurRad="38100" dist="38100" dir="2700000" algn="tl">
                  <a:srgbClr val="000000">
                    <a:alpha val="43137"/>
                  </a:srgbClr>
                </a:outerShdw>
              </a:effectLst>
              <a:latin typeface="Cambria" pitchFamily="18" charset="0"/>
              <a:cs typeface="+mn-cs"/>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282" y="14288"/>
            <a:ext cx="1211334" cy="1211334"/>
          </a:xfrm>
          <a:prstGeom prst="rect">
            <a:avLst/>
          </a:prstGeom>
        </p:spPr>
      </p:pic>
      <p:graphicFrame>
        <p:nvGraphicFramePr>
          <p:cNvPr id="14" name="Tablo 13"/>
          <p:cNvGraphicFramePr>
            <a:graphicFrameLocks noGrp="1"/>
          </p:cNvGraphicFramePr>
          <p:nvPr>
            <p:extLst>
              <p:ext uri="{D42A27DB-BD31-4B8C-83A1-F6EECF244321}">
                <p14:modId xmlns:p14="http://schemas.microsoft.com/office/powerpoint/2010/main" val="16179186"/>
              </p:ext>
            </p:extLst>
          </p:nvPr>
        </p:nvGraphicFramePr>
        <p:xfrm>
          <a:off x="592282" y="1725744"/>
          <a:ext cx="7302582" cy="3880804"/>
        </p:xfrm>
        <a:graphic>
          <a:graphicData uri="http://schemas.openxmlformats.org/drawingml/2006/table">
            <a:tbl>
              <a:tblPr firstRow="1" firstCol="1" bandRow="1"/>
              <a:tblGrid>
                <a:gridCol w="1860001">
                  <a:extLst>
                    <a:ext uri="{9D8B030D-6E8A-4147-A177-3AD203B41FA5}">
                      <a16:colId xmlns:a16="http://schemas.microsoft.com/office/drawing/2014/main" xmlns="" val="20000"/>
                    </a:ext>
                  </a:extLst>
                </a:gridCol>
                <a:gridCol w="5442581">
                  <a:extLst>
                    <a:ext uri="{9D8B030D-6E8A-4147-A177-3AD203B41FA5}">
                      <a16:colId xmlns:a16="http://schemas.microsoft.com/office/drawing/2014/main" xmlns="" val="20001"/>
                    </a:ext>
                  </a:extLst>
                </a:gridCol>
              </a:tblGrid>
              <a:tr h="0">
                <a:tc>
                  <a:txBody>
                    <a:bodyPr/>
                    <a:lstStyle/>
                    <a:p>
                      <a:pPr>
                        <a:lnSpc>
                          <a:spcPct val="107000"/>
                        </a:lnSpc>
                        <a:spcAft>
                          <a:spcPts val="0"/>
                        </a:spcAft>
                        <a:tabLst>
                          <a:tab pos="2720975" algn="l"/>
                          <a:tab pos="4810125" algn="l"/>
                        </a:tabLst>
                      </a:pPr>
                      <a:r>
                        <a:rPr lang="tr-TR" sz="1400" b="1" dirty="0">
                          <a:solidFill>
                            <a:srgbClr val="FF0000"/>
                          </a:solidFill>
                          <a:effectLst/>
                          <a:latin typeface="Times New Roman"/>
                          <a:ea typeface="Calibri"/>
                          <a:cs typeface="Times New Roman"/>
                        </a:rPr>
                        <a:t>Amaç  </a:t>
                      </a:r>
                      <a:r>
                        <a:rPr lang="tr-TR" sz="1400" b="1" dirty="0" smtClean="0">
                          <a:solidFill>
                            <a:srgbClr val="FF0000"/>
                          </a:solidFill>
                          <a:effectLst/>
                          <a:latin typeface="Times New Roman"/>
                          <a:ea typeface="Calibri"/>
                          <a:cs typeface="Times New Roman"/>
                        </a:rPr>
                        <a:t>               :</a:t>
                      </a:r>
                      <a:endParaRPr lang="tr-TR"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720975" algn="l"/>
                          <a:tab pos="4810125" algn="l"/>
                        </a:tabLst>
                      </a:pPr>
                      <a:r>
                        <a:rPr lang="tr-TR" sz="1400" b="0" i="0" kern="1200" dirty="0" smtClean="0">
                          <a:solidFill>
                            <a:schemeClr val="tx1"/>
                          </a:solidFill>
                          <a:effectLst/>
                          <a:latin typeface="+mn-lt"/>
                          <a:ea typeface="+mn-ea"/>
                          <a:cs typeface="+mn-cs"/>
                        </a:rPr>
                        <a:t>“Sıfır Atık”; israfın önlenmesini, kaynakların daha verimli kullanılmasını, atık oluşum sebeplerinin gözden geçirilerek atık oluşumunun engellenmesi veya minimize edilmesi, atığın oluşması durumunda ise kaynağında ayrı toplanması ve geri kazanımının sağlanmasını kapsayan atık yönetim felsefesi olarak tanımlanan bir hedeftir.</a:t>
                      </a:r>
                      <a:endParaRPr lang="tr-TR" sz="1400" dirty="0" smtClean="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lnSpc>
                          <a:spcPct val="107000"/>
                        </a:lnSpc>
                        <a:spcAft>
                          <a:spcPts val="0"/>
                        </a:spcAft>
                        <a:tabLst>
                          <a:tab pos="2720975" algn="l"/>
                          <a:tab pos="4810125" algn="l"/>
                        </a:tabLst>
                      </a:pPr>
                      <a:r>
                        <a:rPr lang="tr-TR" sz="1400" b="1" dirty="0">
                          <a:solidFill>
                            <a:srgbClr val="FF0000"/>
                          </a:solidFill>
                          <a:effectLst/>
                          <a:latin typeface="Times New Roman"/>
                          <a:ea typeface="Calibri"/>
                          <a:cs typeface="Times New Roman"/>
                        </a:rPr>
                        <a:t>Süre                   </a:t>
                      </a:r>
                      <a:r>
                        <a:rPr lang="tr-TR" sz="1400" b="1" dirty="0" smtClean="0">
                          <a:solidFill>
                            <a:srgbClr val="FF0000"/>
                          </a:solidFill>
                          <a:effectLst/>
                          <a:latin typeface="Times New Roman"/>
                          <a:ea typeface="Calibri"/>
                          <a:cs typeface="Times New Roman"/>
                        </a:rPr>
                        <a:t>:</a:t>
                      </a:r>
                      <a:endParaRPr lang="tr-TR"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720975" algn="l"/>
                          <a:tab pos="4810125" algn="l"/>
                        </a:tabLst>
                      </a:pPr>
                      <a:r>
                        <a:rPr lang="tr-TR" sz="1400" dirty="0" smtClean="0">
                          <a:effectLst/>
                          <a:latin typeface="+mn-lt"/>
                          <a:ea typeface="Calibri"/>
                          <a:cs typeface="Times New Roman"/>
                        </a:rPr>
                        <a:t>2020-2021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nSpc>
                          <a:spcPct val="107000"/>
                        </a:lnSpc>
                        <a:spcAft>
                          <a:spcPts val="0"/>
                        </a:spcAft>
                        <a:tabLst>
                          <a:tab pos="2720975" algn="l"/>
                          <a:tab pos="4810125" algn="l"/>
                        </a:tabLst>
                      </a:pPr>
                      <a:r>
                        <a:rPr lang="tr-TR" sz="1400" b="1" dirty="0">
                          <a:solidFill>
                            <a:srgbClr val="FF0000"/>
                          </a:solidFill>
                          <a:effectLst/>
                          <a:latin typeface="Times New Roman"/>
                          <a:ea typeface="Calibri"/>
                          <a:cs typeface="Times New Roman"/>
                        </a:rPr>
                        <a:t>Etkinlik             </a:t>
                      </a:r>
                      <a:r>
                        <a:rPr lang="tr-TR" sz="1400" b="1" dirty="0" smtClean="0">
                          <a:solidFill>
                            <a:srgbClr val="FF0000"/>
                          </a:solidFill>
                          <a:effectLst/>
                          <a:latin typeface="Times New Roman"/>
                          <a:ea typeface="Calibri"/>
                          <a:cs typeface="Times New Roman"/>
                        </a:rPr>
                        <a:t>:</a:t>
                      </a:r>
                      <a:endParaRPr lang="tr-TR"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720975" algn="l"/>
                          <a:tab pos="4810125" algn="l"/>
                        </a:tabLst>
                      </a:pPr>
                      <a:r>
                        <a:rPr lang="tr-TR" sz="1400" b="0" i="0" kern="1200" dirty="0" smtClean="0">
                          <a:solidFill>
                            <a:schemeClr val="tx1"/>
                          </a:solidFill>
                          <a:effectLst/>
                          <a:latin typeface="+mn-lt"/>
                          <a:ea typeface="+mn-ea"/>
                          <a:cs typeface="+mn-cs"/>
                        </a:rPr>
                        <a:t>Atıkların geri dönüşüm ve geri kazanım süreci içinde değerlendirilmeden </a:t>
                      </a:r>
                      <a:r>
                        <a:rPr lang="tr-TR" sz="1400" b="0" i="0" kern="1200" dirty="0" err="1" smtClean="0">
                          <a:solidFill>
                            <a:schemeClr val="tx1"/>
                          </a:solidFill>
                          <a:effectLst/>
                          <a:latin typeface="+mn-lt"/>
                          <a:ea typeface="+mn-ea"/>
                          <a:cs typeface="+mn-cs"/>
                        </a:rPr>
                        <a:t>bertarafı</a:t>
                      </a:r>
                      <a:r>
                        <a:rPr lang="tr-TR" sz="1400" b="0" i="0" kern="1200" dirty="0" smtClean="0">
                          <a:solidFill>
                            <a:schemeClr val="tx1"/>
                          </a:solidFill>
                          <a:effectLst/>
                          <a:latin typeface="+mn-lt"/>
                          <a:ea typeface="+mn-ea"/>
                          <a:cs typeface="+mn-cs"/>
                        </a:rPr>
                        <a:t> hem maddesel hem de enerji olarak ciddi kaynak kayıpları yaşanmasına neden olmaktadır. Dünya üzerindeki nüfus ve yaşam standartları artarken tüketimde de kaçınılmaz şekilde bir artış yaşanmakta ve bu durum doğal kaynaklarımız üzerindeki baskıyı artırarak dünyanın dengesini bozmakta, sınırlı kaynaklarımız artan ihtiyaçlara yetişememektedir. Bu durum göz önüne alındığında, doğal kaynakların verimli kullanılmasının önemi daha da ortaya çıkmaktadır. Bu nedenledir ki son yıllarda tüm dünyada sıfır atık uygulama çalışmaları hem bireysel hem kurumsal hem de belediye genelinde yaygınlaşmaktadır.</a:t>
                      </a:r>
                      <a:endParaRPr lang="tr-TR" sz="1400" dirty="0" smtClean="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nSpc>
                          <a:spcPct val="107000"/>
                        </a:lnSpc>
                        <a:spcAft>
                          <a:spcPts val="0"/>
                        </a:spcAft>
                        <a:tabLst>
                          <a:tab pos="2720975" algn="l"/>
                          <a:tab pos="4810125" algn="l"/>
                        </a:tabLst>
                      </a:pPr>
                      <a:r>
                        <a:rPr lang="tr-TR" sz="1400" b="1" dirty="0">
                          <a:solidFill>
                            <a:srgbClr val="FF0000"/>
                          </a:solidFill>
                          <a:effectLst/>
                          <a:latin typeface="Times New Roman"/>
                          <a:ea typeface="Calibri"/>
                          <a:cs typeface="Times New Roman"/>
                        </a:rPr>
                        <a:t>Etkilenen sayısı </a:t>
                      </a:r>
                      <a:r>
                        <a:rPr lang="tr-TR" sz="1400" b="1" dirty="0" smtClean="0">
                          <a:solidFill>
                            <a:srgbClr val="FF0000"/>
                          </a:solidFill>
                          <a:effectLst/>
                          <a:latin typeface="Times New Roman"/>
                          <a:ea typeface="Calibri"/>
                          <a:cs typeface="Times New Roman"/>
                        </a:rPr>
                        <a:t>:</a:t>
                      </a:r>
                      <a:endParaRPr lang="tr-TR"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720975" algn="l"/>
                          <a:tab pos="4810125" algn="l"/>
                        </a:tabLst>
                      </a:pPr>
                      <a:r>
                        <a:rPr lang="tr-TR" sz="1400" dirty="0" smtClean="0">
                          <a:effectLst/>
                          <a:latin typeface="+mn-lt"/>
                          <a:ea typeface="Calibri"/>
                          <a:cs typeface="Times New Roman" panose="02020603050405020304" pitchFamily="18" charset="0"/>
                        </a:rPr>
                        <a:t>Tüm öğrenciler ve</a:t>
                      </a:r>
                      <a:r>
                        <a:rPr lang="tr-TR" sz="1400" baseline="0" dirty="0" smtClean="0">
                          <a:effectLst/>
                          <a:latin typeface="+mn-lt"/>
                          <a:ea typeface="Calibri"/>
                          <a:cs typeface="Times New Roman" panose="02020603050405020304" pitchFamily="18" charset="0"/>
                        </a:rPr>
                        <a:t> personel</a:t>
                      </a:r>
                      <a:endParaRPr lang="tr-TR" sz="1400" dirty="0" smtClean="0">
                        <a:effectLst/>
                        <a:latin typeface="+mn-lt"/>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3" name="Dikdörtgen 2"/>
          <p:cNvSpPr/>
          <p:nvPr/>
        </p:nvSpPr>
        <p:spPr>
          <a:xfrm>
            <a:off x="592282" y="1225622"/>
            <a:ext cx="8199857" cy="430887"/>
          </a:xfrm>
          <a:prstGeom prst="rect">
            <a:avLst/>
          </a:prstGeom>
        </p:spPr>
        <p:txBody>
          <a:bodyPr wrap="square">
            <a:spAutoFit/>
          </a:bodyPr>
          <a:lstStyle/>
          <a:p>
            <a:r>
              <a:rPr lang="tr-TR" sz="2200" dirty="0" smtClean="0">
                <a:solidFill>
                  <a:srgbClr val="FF0000"/>
                </a:solidFill>
                <a:effectLst>
                  <a:outerShdw blurRad="38100" dist="38100" dir="2700000" algn="tl">
                    <a:srgbClr val="000000">
                      <a:alpha val="43137"/>
                    </a:srgbClr>
                  </a:outerShdw>
                </a:effectLst>
                <a:latin typeface="Cambria" pitchFamily="18" charset="0"/>
              </a:rPr>
              <a:t>PROJENİN ADI:  SIFIR ATIK (Okul Öncesi )</a:t>
            </a:r>
            <a:endParaRPr lang="tr-TR" dirty="0">
              <a:solidFill>
                <a:srgbClr val="FF0000"/>
              </a:solidFill>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4391" y="1225622"/>
            <a:ext cx="2706520" cy="1395114"/>
          </a:xfrm>
          <a:prstGeom prst="rect">
            <a:avLst/>
          </a:prstGeom>
        </p:spPr>
      </p:pic>
    </p:spTree>
    <p:extLst>
      <p:ext uri="{BB962C8B-B14F-4D97-AF65-F5344CB8AC3E}">
        <p14:creationId xmlns:p14="http://schemas.microsoft.com/office/powerpoint/2010/main" val="604362600"/>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8" name="AutoShape 2" descr="burslu ö&amp;gbreve;renci ile ilgili görsel sonucu"/>
          <p:cNvSpPr>
            <a:spLocks noChangeAspect="1" noChangeArrowheads="1"/>
          </p:cNvSpPr>
          <p:nvPr/>
        </p:nvSpPr>
        <p:spPr bwMode="auto">
          <a:xfrm>
            <a:off x="155575" y="-1325563"/>
            <a:ext cx="2771775" cy="277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tr-TR" altLang="tr-TR">
              <a:latin typeface="Calibri" pitchFamily="34" charset="0"/>
            </a:endParaRPr>
          </a:p>
        </p:txBody>
      </p:sp>
      <p:sp>
        <p:nvSpPr>
          <p:cNvPr id="8" name="12 Metin kutusu"/>
          <p:cNvSpPr txBox="1"/>
          <p:nvPr/>
        </p:nvSpPr>
        <p:spPr>
          <a:xfrm>
            <a:off x="14288" y="289792"/>
            <a:ext cx="12192000" cy="461665"/>
          </a:xfrm>
          <a:prstGeom prst="rect">
            <a:avLst/>
          </a:prstGeom>
          <a:solidFill>
            <a:schemeClr val="accent1"/>
          </a:solidFill>
        </p:spPr>
        <p:txBody>
          <a:bodyPr wrap="square">
            <a:spAutoFit/>
          </a:bodyPr>
          <a:lstStyle/>
          <a:p>
            <a:pPr eaLnBrk="1" fontAlgn="auto" hangingPunct="1">
              <a:spcBef>
                <a:spcPts val="0"/>
              </a:spcBef>
              <a:spcAft>
                <a:spcPts val="0"/>
              </a:spcAft>
              <a:defRPr/>
            </a:pPr>
            <a:r>
              <a:rPr lang="tr-TR" sz="2400" b="1" dirty="0" smtClean="0">
                <a:solidFill>
                  <a:prstClr val="white"/>
                </a:solidFill>
                <a:effectLst>
                  <a:outerShdw blurRad="38100" dist="38100" dir="2700000" algn="tl">
                    <a:srgbClr val="000000">
                      <a:alpha val="43137"/>
                    </a:srgbClr>
                  </a:outerShdw>
                </a:effectLst>
                <a:latin typeface="Cambria" pitchFamily="18" charset="0"/>
              </a:rPr>
              <a:t>                                     </a:t>
            </a:r>
            <a:r>
              <a:rPr lang="tr-TR" sz="2400" b="1" dirty="0">
                <a:solidFill>
                  <a:schemeClr val="bg1"/>
                </a:solidFill>
                <a:effectLst>
                  <a:outerShdw blurRad="38100" dist="38100" dir="2700000" algn="tl">
                    <a:srgbClr val="000000">
                      <a:alpha val="43137"/>
                    </a:srgbClr>
                  </a:outerShdw>
                </a:effectLst>
                <a:latin typeface="Cambria" pitchFamily="18" charset="0"/>
              </a:rPr>
              <a:t>HASBİ ŞENGÜL İLKOKULU  MÜDÜRLÜĞÜ </a:t>
            </a:r>
            <a:r>
              <a:rPr lang="tr-TR" sz="2400" b="1" dirty="0">
                <a:solidFill>
                  <a:prstClr val="white"/>
                </a:solidFill>
                <a:effectLst>
                  <a:outerShdw blurRad="38100" dist="38100" dir="2700000" algn="tl">
                    <a:srgbClr val="000000">
                      <a:alpha val="43137"/>
                    </a:srgbClr>
                  </a:outerShdw>
                </a:effectLst>
                <a:latin typeface="Cambria" pitchFamily="18" charset="0"/>
              </a:rPr>
              <a:t>PROJELER…</a:t>
            </a:r>
            <a:endParaRPr lang="tr-TR" sz="3200" dirty="0">
              <a:solidFill>
                <a:schemeClr val="bg1"/>
              </a:solidFill>
              <a:effectLst>
                <a:outerShdw blurRad="38100" dist="38100" dir="2700000" algn="tl">
                  <a:srgbClr val="000000">
                    <a:alpha val="43137"/>
                  </a:srgbClr>
                </a:outerShdw>
              </a:effectLst>
              <a:latin typeface="Cambria" pitchFamily="18" charset="0"/>
              <a:cs typeface="+mn-cs"/>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282" y="14288"/>
            <a:ext cx="1211334" cy="1211334"/>
          </a:xfrm>
          <a:prstGeom prst="rect">
            <a:avLst/>
          </a:prstGeom>
        </p:spPr>
      </p:pic>
      <p:graphicFrame>
        <p:nvGraphicFramePr>
          <p:cNvPr id="14" name="Tablo 13"/>
          <p:cNvGraphicFramePr>
            <a:graphicFrameLocks noGrp="1"/>
          </p:cNvGraphicFramePr>
          <p:nvPr>
            <p:extLst>
              <p:ext uri="{D42A27DB-BD31-4B8C-83A1-F6EECF244321}">
                <p14:modId xmlns:p14="http://schemas.microsoft.com/office/powerpoint/2010/main" val="177038412"/>
              </p:ext>
            </p:extLst>
          </p:nvPr>
        </p:nvGraphicFramePr>
        <p:xfrm>
          <a:off x="714746" y="1939527"/>
          <a:ext cx="5465618" cy="3824458"/>
        </p:xfrm>
        <a:graphic>
          <a:graphicData uri="http://schemas.openxmlformats.org/drawingml/2006/table">
            <a:tbl>
              <a:tblPr firstRow="1" firstCol="1" bandRow="1"/>
              <a:tblGrid>
                <a:gridCol w="1392118">
                  <a:extLst>
                    <a:ext uri="{9D8B030D-6E8A-4147-A177-3AD203B41FA5}">
                      <a16:colId xmlns:a16="http://schemas.microsoft.com/office/drawing/2014/main" xmlns="" val="20000"/>
                    </a:ext>
                  </a:extLst>
                </a:gridCol>
                <a:gridCol w="4073500">
                  <a:extLst>
                    <a:ext uri="{9D8B030D-6E8A-4147-A177-3AD203B41FA5}">
                      <a16:colId xmlns:a16="http://schemas.microsoft.com/office/drawing/2014/main" xmlns="" val="20001"/>
                    </a:ext>
                  </a:extLst>
                </a:gridCol>
              </a:tblGrid>
              <a:tr h="965626">
                <a:tc>
                  <a:txBody>
                    <a:bodyPr/>
                    <a:lstStyle/>
                    <a:p>
                      <a:pPr>
                        <a:lnSpc>
                          <a:spcPct val="107000"/>
                        </a:lnSpc>
                        <a:spcAft>
                          <a:spcPts val="0"/>
                        </a:spcAft>
                        <a:tabLst>
                          <a:tab pos="2720975" algn="l"/>
                          <a:tab pos="4810125" algn="l"/>
                        </a:tabLst>
                      </a:pPr>
                      <a:r>
                        <a:rPr lang="tr-TR" sz="1400" b="1" dirty="0">
                          <a:solidFill>
                            <a:srgbClr val="FF0000"/>
                          </a:solidFill>
                          <a:effectLst/>
                          <a:latin typeface="Times New Roman"/>
                          <a:ea typeface="Calibri"/>
                          <a:cs typeface="Times New Roman"/>
                        </a:rPr>
                        <a:t>Amaç  </a:t>
                      </a:r>
                      <a:r>
                        <a:rPr lang="tr-TR" sz="1400" b="1" dirty="0" smtClean="0">
                          <a:solidFill>
                            <a:srgbClr val="FF0000"/>
                          </a:solidFill>
                          <a:effectLst/>
                          <a:latin typeface="Times New Roman"/>
                          <a:ea typeface="Calibri"/>
                          <a:cs typeface="Times New Roman"/>
                        </a:rPr>
                        <a:t>               :</a:t>
                      </a:r>
                      <a:endParaRPr lang="tr-TR"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720975" algn="l"/>
                          <a:tab pos="4810125" algn="l"/>
                        </a:tabLst>
                      </a:pPr>
                      <a:r>
                        <a:rPr lang="tr-TR" sz="1400" b="0" i="0" kern="1200" dirty="0" smtClean="0">
                          <a:solidFill>
                            <a:schemeClr val="tx1"/>
                          </a:solidFill>
                          <a:effectLst/>
                          <a:latin typeface="+mn-lt"/>
                          <a:ea typeface="+mn-ea"/>
                          <a:cs typeface="+mn-cs"/>
                        </a:rPr>
                        <a:t>Öğretmen Yetiştirme ve Geliştirme Genel Müdürlüğü, öğrencileri Anadolu masalları ve Dede Korkut hikâyeleriyle buluşturmak amacıyla hayata geçirilen projedir.</a:t>
                      </a:r>
                      <a:endParaRPr lang="tr-TR" sz="1100" dirty="0" smtClean="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26692">
                <a:tc>
                  <a:txBody>
                    <a:bodyPr/>
                    <a:lstStyle/>
                    <a:p>
                      <a:pPr>
                        <a:lnSpc>
                          <a:spcPct val="107000"/>
                        </a:lnSpc>
                        <a:spcAft>
                          <a:spcPts val="0"/>
                        </a:spcAft>
                        <a:tabLst>
                          <a:tab pos="2720975" algn="l"/>
                          <a:tab pos="4810125" algn="l"/>
                        </a:tabLst>
                      </a:pPr>
                      <a:r>
                        <a:rPr lang="tr-TR" sz="1400" b="1" dirty="0">
                          <a:solidFill>
                            <a:srgbClr val="FF0000"/>
                          </a:solidFill>
                          <a:effectLst/>
                          <a:latin typeface="Times New Roman"/>
                          <a:ea typeface="Calibri"/>
                          <a:cs typeface="Times New Roman"/>
                        </a:rPr>
                        <a:t>Süre                   </a:t>
                      </a:r>
                      <a:r>
                        <a:rPr lang="tr-TR" sz="1400" b="1" dirty="0" smtClean="0">
                          <a:solidFill>
                            <a:srgbClr val="FF0000"/>
                          </a:solidFill>
                          <a:effectLst/>
                          <a:latin typeface="Times New Roman"/>
                          <a:ea typeface="Calibri"/>
                          <a:cs typeface="Times New Roman"/>
                        </a:rPr>
                        <a:t>:</a:t>
                      </a:r>
                      <a:endParaRPr lang="tr-TR"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720975" algn="l"/>
                          <a:tab pos="4810125" algn="l"/>
                        </a:tabLst>
                      </a:pPr>
                      <a:r>
                        <a:rPr lang="tr-TR" sz="1400" dirty="0" smtClean="0">
                          <a:effectLst/>
                          <a:latin typeface="+mn-lt"/>
                          <a:ea typeface="Calibri"/>
                          <a:cs typeface="Times New Roman"/>
                        </a:rPr>
                        <a:t>2020-2021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945702">
                <a:tc>
                  <a:txBody>
                    <a:bodyPr/>
                    <a:lstStyle/>
                    <a:p>
                      <a:pPr>
                        <a:lnSpc>
                          <a:spcPct val="107000"/>
                        </a:lnSpc>
                        <a:spcAft>
                          <a:spcPts val="0"/>
                        </a:spcAft>
                        <a:tabLst>
                          <a:tab pos="2720975" algn="l"/>
                          <a:tab pos="4810125" algn="l"/>
                        </a:tabLst>
                      </a:pPr>
                      <a:r>
                        <a:rPr lang="tr-TR" sz="1400" b="1" dirty="0">
                          <a:solidFill>
                            <a:srgbClr val="FF0000"/>
                          </a:solidFill>
                          <a:effectLst/>
                          <a:latin typeface="Times New Roman"/>
                          <a:ea typeface="Calibri"/>
                          <a:cs typeface="Times New Roman"/>
                        </a:rPr>
                        <a:t>Etkinlik             </a:t>
                      </a:r>
                      <a:r>
                        <a:rPr lang="tr-TR" sz="1400" b="1" dirty="0" smtClean="0">
                          <a:solidFill>
                            <a:srgbClr val="FF0000"/>
                          </a:solidFill>
                          <a:effectLst/>
                          <a:latin typeface="Times New Roman"/>
                          <a:ea typeface="Calibri"/>
                          <a:cs typeface="Times New Roman"/>
                        </a:rPr>
                        <a:t>:</a:t>
                      </a:r>
                      <a:endParaRPr lang="tr-TR"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720975" algn="l"/>
                          <a:tab pos="4810125" algn="l"/>
                        </a:tabLst>
                      </a:pPr>
                      <a:r>
                        <a:rPr lang="tr-TR" sz="1400" b="0" i="0" kern="1200" dirty="0" smtClean="0">
                          <a:solidFill>
                            <a:schemeClr val="tx1"/>
                          </a:solidFill>
                          <a:effectLst/>
                          <a:latin typeface="+mn-lt"/>
                          <a:ea typeface="+mn-ea"/>
                          <a:cs typeface="+mn-cs"/>
                        </a:rPr>
                        <a:t>Anadolu Masalları Projesi' Dede Korkut'un masalları projesi, bizim kopmuş olan tanelerimizi bir araya getiren, bağlayan ve birlikte aynı düşünce ufkunu selamlayan bir ülkü, bir ilke etrafında birliğimizi sahici, sloganlardan uzak ve içi boş söylemlerden ari bir şekilde bize sunuyor. Bu nedenle de masal kelimesinin büyüsünü tekrar tekrar vurgulamak amacıyla gerçekleştirilmiştir.</a:t>
                      </a:r>
                      <a:endParaRPr lang="tr-TR" sz="1400" dirty="0" smtClean="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26692">
                <a:tc>
                  <a:txBody>
                    <a:bodyPr/>
                    <a:lstStyle/>
                    <a:p>
                      <a:pPr>
                        <a:lnSpc>
                          <a:spcPct val="107000"/>
                        </a:lnSpc>
                        <a:spcAft>
                          <a:spcPts val="0"/>
                        </a:spcAft>
                        <a:tabLst>
                          <a:tab pos="2720975" algn="l"/>
                          <a:tab pos="4810125" algn="l"/>
                        </a:tabLst>
                      </a:pPr>
                      <a:r>
                        <a:rPr lang="tr-TR" sz="1400" b="1" dirty="0">
                          <a:solidFill>
                            <a:srgbClr val="FF0000"/>
                          </a:solidFill>
                          <a:effectLst/>
                          <a:latin typeface="Times New Roman"/>
                          <a:ea typeface="Calibri"/>
                          <a:cs typeface="Times New Roman"/>
                        </a:rPr>
                        <a:t>Etkilenen sayısı </a:t>
                      </a:r>
                      <a:r>
                        <a:rPr lang="tr-TR" sz="1400" b="1" dirty="0" smtClean="0">
                          <a:solidFill>
                            <a:srgbClr val="FF0000"/>
                          </a:solidFill>
                          <a:effectLst/>
                          <a:latin typeface="Times New Roman"/>
                          <a:ea typeface="Calibri"/>
                          <a:cs typeface="Times New Roman"/>
                        </a:rPr>
                        <a:t>:</a:t>
                      </a:r>
                      <a:endParaRPr lang="tr-TR"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720975" algn="l"/>
                          <a:tab pos="4810125" algn="l"/>
                        </a:tabLst>
                      </a:pPr>
                      <a:r>
                        <a:rPr lang="tr-TR" sz="1400" dirty="0" smtClean="0">
                          <a:effectLst/>
                          <a:latin typeface="+mn-lt"/>
                          <a:ea typeface="Calibri"/>
                          <a:cs typeface="Times New Roman" panose="02020603050405020304" pitchFamily="18" charset="0"/>
                        </a:rPr>
                        <a:t>Tüm öğrenciler ve</a:t>
                      </a:r>
                      <a:r>
                        <a:rPr lang="tr-TR" sz="1400" baseline="0" dirty="0" smtClean="0">
                          <a:effectLst/>
                          <a:latin typeface="+mn-lt"/>
                          <a:ea typeface="Calibri"/>
                          <a:cs typeface="Times New Roman" panose="02020603050405020304" pitchFamily="18" charset="0"/>
                        </a:rPr>
                        <a:t> diğer ilkokullar ve ana sınıfları</a:t>
                      </a:r>
                      <a:endParaRPr lang="tr-TR" sz="1400" dirty="0" smtClean="0">
                        <a:effectLst/>
                        <a:latin typeface="+mn-lt"/>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3" name="Dikdörtgen 2"/>
          <p:cNvSpPr/>
          <p:nvPr/>
        </p:nvSpPr>
        <p:spPr>
          <a:xfrm>
            <a:off x="592282" y="1225622"/>
            <a:ext cx="8199857" cy="430887"/>
          </a:xfrm>
          <a:prstGeom prst="rect">
            <a:avLst/>
          </a:prstGeom>
        </p:spPr>
        <p:txBody>
          <a:bodyPr wrap="square">
            <a:spAutoFit/>
          </a:bodyPr>
          <a:lstStyle/>
          <a:p>
            <a:r>
              <a:rPr lang="tr-TR" sz="2200" dirty="0" smtClean="0">
                <a:solidFill>
                  <a:srgbClr val="FF0000"/>
                </a:solidFill>
                <a:effectLst>
                  <a:outerShdw blurRad="38100" dist="38100" dir="2700000" algn="tl">
                    <a:srgbClr val="000000">
                      <a:alpha val="43137"/>
                    </a:srgbClr>
                  </a:outerShdw>
                </a:effectLst>
                <a:latin typeface="Cambria" pitchFamily="18" charset="0"/>
              </a:rPr>
              <a:t>PROJENİN ADI:  ANADOLU MASALLARI (Okul Öncesi )</a:t>
            </a:r>
            <a:endParaRPr lang="tr-TR" dirty="0">
              <a:solidFill>
                <a:srgbClr val="FF0000"/>
              </a:solidFill>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3789" y="1656509"/>
            <a:ext cx="4610437" cy="2592842"/>
          </a:xfrm>
          <a:prstGeom prst="rect">
            <a:avLst/>
          </a:prstGeom>
        </p:spPr>
      </p:pic>
    </p:spTree>
    <p:extLst>
      <p:ext uri="{BB962C8B-B14F-4D97-AF65-F5344CB8AC3E}">
        <p14:creationId xmlns:p14="http://schemas.microsoft.com/office/powerpoint/2010/main" val="23209314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Resim 8"/>
          <p:cNvPicPr>
            <a:picLocks noChangeAspect="1"/>
          </p:cNvPicPr>
          <p:nvPr/>
        </p:nvPicPr>
        <p:blipFill>
          <a:blip r:embed="rId2">
            <a:extLst>
              <a:ext uri="{28A0092B-C50C-407E-A947-70E740481C1C}">
                <a14:useLocalDpi xmlns:a14="http://schemas.microsoft.com/office/drawing/2010/main" val="0"/>
              </a:ext>
            </a:extLst>
          </a:blip>
          <a:srcRect l="12627" r="7806" b="32959"/>
          <a:stretch>
            <a:fillRect/>
          </a:stretch>
        </p:blipFill>
        <p:spPr bwMode="auto">
          <a:xfrm>
            <a:off x="-98425" y="0"/>
            <a:ext cx="12192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etin kutusu"/>
          <p:cNvSpPr txBox="1"/>
          <p:nvPr/>
        </p:nvSpPr>
        <p:spPr>
          <a:xfrm>
            <a:off x="2153444" y="1623967"/>
            <a:ext cx="3475831" cy="584200"/>
          </a:xfrm>
          <a:prstGeom prst="rect">
            <a:avLst/>
          </a:prstGeom>
          <a:solidFill>
            <a:schemeClr val="accent1"/>
          </a:solidFill>
        </p:spPr>
        <p:txBody>
          <a:bodyPr wrap="square">
            <a:spAutoFit/>
          </a:bodyPr>
          <a:lstStyle/>
          <a:p>
            <a:pPr eaLnBrk="1" fontAlgn="auto" hangingPunct="1">
              <a:spcBef>
                <a:spcPts val="0"/>
              </a:spcBef>
              <a:spcAft>
                <a:spcPts val="0"/>
              </a:spcAft>
              <a:defRPr/>
            </a:pPr>
            <a:r>
              <a:rPr lang="tr-TR" sz="3200" b="1" dirty="0" smtClean="0">
                <a:solidFill>
                  <a:schemeClr val="bg1"/>
                </a:solidFill>
                <a:effectLst>
                  <a:outerShdw blurRad="38100" dist="38100" dir="2700000" algn="tl">
                    <a:srgbClr val="000000">
                      <a:alpha val="43137"/>
                    </a:srgbClr>
                  </a:outerShdw>
                </a:effectLst>
                <a:latin typeface="Cambria" pitchFamily="18" charset="0"/>
                <a:cs typeface="+mn-cs"/>
              </a:rPr>
              <a:t>MİSYONUMUZ</a:t>
            </a:r>
            <a:endParaRPr lang="tr-TR" sz="3200" b="1" dirty="0">
              <a:solidFill>
                <a:schemeClr val="bg1"/>
              </a:solidFill>
              <a:effectLst>
                <a:outerShdw blurRad="38100" dist="38100" dir="2700000" algn="tl">
                  <a:srgbClr val="000000">
                    <a:alpha val="43137"/>
                  </a:srgbClr>
                </a:outerShdw>
              </a:effectLst>
              <a:latin typeface="Cambria" pitchFamily="18" charset="0"/>
              <a:cs typeface="+mn-cs"/>
            </a:endParaRPr>
          </a:p>
        </p:txBody>
      </p:sp>
      <p:sp>
        <p:nvSpPr>
          <p:cNvPr id="4" name="Metin kutusu 3"/>
          <p:cNvSpPr txBox="1"/>
          <p:nvPr/>
        </p:nvSpPr>
        <p:spPr>
          <a:xfrm>
            <a:off x="2115344" y="2280058"/>
            <a:ext cx="8532813" cy="1569660"/>
          </a:xfrm>
          <a:prstGeom prst="rect">
            <a:avLst/>
          </a:prstGeom>
          <a:noFill/>
        </p:spPr>
        <p:txBody>
          <a:bodyPr wrap="square" rtlCol="0">
            <a:spAutoFit/>
          </a:bodyPr>
          <a:lstStyle/>
          <a:p>
            <a:pPr algn="just"/>
            <a:r>
              <a:rPr lang="tr-TR" sz="2400" dirty="0"/>
              <a:t>Milli ve manevi </a:t>
            </a:r>
            <a:r>
              <a:rPr lang="tr-TR" sz="2400" dirty="0" smtClean="0"/>
              <a:t>değerlere </a:t>
            </a:r>
            <a:r>
              <a:rPr lang="tr-TR" sz="2400" dirty="0"/>
              <a:t>bağlı, kendisi ve toplumu ile barışık, özgüveni yüksek, bilgi çağının gerektirdiği bilgi ve becerileri kazanan, </a:t>
            </a:r>
            <a:r>
              <a:rPr lang="tr-TR" sz="2400" dirty="0" smtClean="0"/>
              <a:t>hoşgörü ve vicdan  </a:t>
            </a:r>
            <a:r>
              <a:rPr lang="tr-TR" sz="2400" dirty="0"/>
              <a:t>sahibi iyi bir </a:t>
            </a:r>
            <a:r>
              <a:rPr lang="tr-TR" sz="2400" dirty="0" smtClean="0"/>
              <a:t>insan, iyi </a:t>
            </a:r>
            <a:r>
              <a:rPr lang="tr-TR" sz="2400" dirty="0"/>
              <a:t>bir öğrenci iyi bir toplum yetiştirmektir.</a:t>
            </a:r>
          </a:p>
        </p:txBody>
      </p:sp>
      <p:sp>
        <p:nvSpPr>
          <p:cNvPr id="6" name="12 Metin kutusu"/>
          <p:cNvSpPr txBox="1"/>
          <p:nvPr/>
        </p:nvSpPr>
        <p:spPr>
          <a:xfrm>
            <a:off x="-136525" y="749300"/>
            <a:ext cx="12328525" cy="584200"/>
          </a:xfrm>
          <a:prstGeom prst="rect">
            <a:avLst/>
          </a:prstGeom>
          <a:solidFill>
            <a:schemeClr val="accent1"/>
          </a:solidFill>
        </p:spPr>
        <p:txBody>
          <a:bodyPr wrap="square">
            <a:spAutoFit/>
          </a:bodyPr>
          <a:lstStyle/>
          <a:p>
            <a:pPr eaLnBrk="1" fontAlgn="auto" hangingPunct="1">
              <a:spcBef>
                <a:spcPts val="0"/>
              </a:spcBef>
              <a:spcAft>
                <a:spcPts val="0"/>
              </a:spcAft>
              <a:defRPr/>
            </a:pPr>
            <a:r>
              <a:rPr lang="tr-TR" sz="3200" b="1" dirty="0" smtClean="0">
                <a:solidFill>
                  <a:schemeClr val="bg1"/>
                </a:solidFill>
                <a:effectLst>
                  <a:outerShdw blurRad="38100" dist="38100" dir="2700000" algn="tl">
                    <a:srgbClr val="000000">
                      <a:alpha val="43137"/>
                    </a:srgbClr>
                  </a:outerShdw>
                </a:effectLst>
                <a:latin typeface="Cambria" pitchFamily="18" charset="0"/>
                <a:cs typeface="+mn-cs"/>
              </a:rPr>
              <a:t>                          </a:t>
            </a:r>
            <a:r>
              <a:rPr lang="tr-TR" sz="2800" b="1" dirty="0">
                <a:solidFill>
                  <a:schemeClr val="bg1"/>
                </a:solidFill>
                <a:effectLst>
                  <a:outerShdw blurRad="38100" dist="38100" dir="2700000" algn="tl">
                    <a:srgbClr val="000000">
                      <a:alpha val="43137"/>
                    </a:srgbClr>
                  </a:outerShdw>
                </a:effectLst>
                <a:latin typeface="Cambria" pitchFamily="18" charset="0"/>
              </a:rPr>
              <a:t> HASBİ ŞENGÜL İLKOKULU </a:t>
            </a:r>
            <a:r>
              <a:rPr lang="tr-TR" sz="2800" b="1" dirty="0" smtClean="0">
                <a:solidFill>
                  <a:schemeClr val="bg1"/>
                </a:solidFill>
                <a:effectLst>
                  <a:outerShdw blurRad="38100" dist="38100" dir="2700000" algn="tl">
                    <a:srgbClr val="000000">
                      <a:alpha val="43137"/>
                    </a:srgbClr>
                  </a:outerShdw>
                </a:effectLst>
                <a:latin typeface="Cambria" pitchFamily="18" charset="0"/>
              </a:rPr>
              <a:t> </a:t>
            </a:r>
            <a:r>
              <a:rPr lang="tr-TR" sz="2800" b="1" dirty="0" smtClean="0">
                <a:solidFill>
                  <a:schemeClr val="bg1"/>
                </a:solidFill>
                <a:effectLst>
                  <a:outerShdw blurRad="38100" dist="38100" dir="2700000" algn="tl">
                    <a:srgbClr val="000000">
                      <a:alpha val="43137"/>
                    </a:srgbClr>
                  </a:outerShdw>
                </a:effectLst>
                <a:latin typeface="Cambria" pitchFamily="18" charset="0"/>
                <a:cs typeface="+mn-cs"/>
              </a:rPr>
              <a:t>MÜDÜRLÜĞÜ</a:t>
            </a:r>
            <a:endParaRPr lang="tr-TR" sz="2800" b="1" dirty="0">
              <a:solidFill>
                <a:schemeClr val="bg1"/>
              </a:solidFill>
              <a:effectLst>
                <a:outerShdw blurRad="38100" dist="38100" dir="2700000" algn="tl">
                  <a:srgbClr val="000000">
                    <a:alpha val="43137"/>
                  </a:srgbClr>
                </a:outerShdw>
              </a:effectLst>
              <a:latin typeface="Cambria" pitchFamily="18" charset="0"/>
              <a:cs typeface="+mn-cs"/>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507" y="400049"/>
            <a:ext cx="1392237" cy="1392237"/>
          </a:xfrm>
          <a:prstGeom prst="rect">
            <a:avLst/>
          </a:prstGeom>
        </p:spPr>
      </p:pic>
      <p:sp>
        <p:nvSpPr>
          <p:cNvPr id="8" name="12 Metin kutusu"/>
          <p:cNvSpPr txBox="1"/>
          <p:nvPr/>
        </p:nvSpPr>
        <p:spPr>
          <a:xfrm>
            <a:off x="2153444" y="3934071"/>
            <a:ext cx="3475831" cy="584200"/>
          </a:xfrm>
          <a:prstGeom prst="rect">
            <a:avLst/>
          </a:prstGeom>
          <a:solidFill>
            <a:schemeClr val="accent1"/>
          </a:solidFill>
        </p:spPr>
        <p:txBody>
          <a:bodyPr wrap="square">
            <a:spAutoFit/>
          </a:bodyPr>
          <a:lstStyle/>
          <a:p>
            <a:pPr eaLnBrk="1" fontAlgn="auto" hangingPunct="1">
              <a:spcBef>
                <a:spcPts val="0"/>
              </a:spcBef>
              <a:spcAft>
                <a:spcPts val="0"/>
              </a:spcAft>
              <a:defRPr/>
            </a:pPr>
            <a:r>
              <a:rPr lang="tr-TR" sz="3200" b="1" dirty="0" smtClean="0">
                <a:solidFill>
                  <a:schemeClr val="bg1"/>
                </a:solidFill>
                <a:effectLst>
                  <a:outerShdw blurRad="38100" dist="38100" dir="2700000" algn="tl">
                    <a:srgbClr val="000000">
                      <a:alpha val="43137"/>
                    </a:srgbClr>
                  </a:outerShdw>
                </a:effectLst>
                <a:latin typeface="Cambria" pitchFamily="18" charset="0"/>
                <a:cs typeface="+mn-cs"/>
              </a:rPr>
              <a:t>VİZYONUMUZ</a:t>
            </a:r>
            <a:endParaRPr lang="tr-TR" sz="3200" b="1" dirty="0">
              <a:solidFill>
                <a:schemeClr val="bg1"/>
              </a:solidFill>
              <a:effectLst>
                <a:outerShdw blurRad="38100" dist="38100" dir="2700000" algn="tl">
                  <a:srgbClr val="000000">
                    <a:alpha val="43137"/>
                  </a:srgbClr>
                </a:outerShdw>
              </a:effectLst>
              <a:latin typeface="Cambria" pitchFamily="18" charset="0"/>
              <a:cs typeface="+mn-cs"/>
            </a:endParaRPr>
          </a:p>
        </p:txBody>
      </p:sp>
      <p:sp>
        <p:nvSpPr>
          <p:cNvPr id="9" name="Metin kutusu 8"/>
          <p:cNvSpPr txBox="1"/>
          <p:nvPr/>
        </p:nvSpPr>
        <p:spPr>
          <a:xfrm>
            <a:off x="2153444" y="4615361"/>
            <a:ext cx="8532813" cy="1569660"/>
          </a:xfrm>
          <a:prstGeom prst="rect">
            <a:avLst/>
          </a:prstGeom>
          <a:noFill/>
        </p:spPr>
        <p:txBody>
          <a:bodyPr wrap="square" rtlCol="0">
            <a:spAutoFit/>
          </a:bodyPr>
          <a:lstStyle/>
          <a:p>
            <a:pPr algn="just"/>
            <a:r>
              <a:rPr lang="tr-TR" sz="2400" dirty="0"/>
              <a:t>Bulunduğu sosyal çevreye katkı </a:t>
            </a:r>
            <a:r>
              <a:rPr lang="tr-TR" sz="2400" dirty="0" smtClean="0"/>
              <a:t>sağlayan</a:t>
            </a:r>
            <a:r>
              <a:rPr lang="tr-TR" sz="2400" dirty="0"/>
              <a:t>, öğrenci veli öğretmen ilişkilerinde hoşgörüyü yakalayan, eğitim, yönetim ve sosyal faaliyetlerde başarısını kabul ettirmiş tercih ve takdir edilen bir kurum olmak.</a:t>
            </a:r>
          </a:p>
        </p:txBody>
      </p:sp>
    </p:spTree>
    <p:extLst>
      <p:ext uri="{BB962C8B-B14F-4D97-AF65-F5344CB8AC3E}">
        <p14:creationId xmlns:p14="http://schemas.microsoft.com/office/powerpoint/2010/main" val="1414805337"/>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ro\Desktop\Untitl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24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Metin kutusu 22"/>
          <p:cNvSpPr txBox="1">
            <a:spLocks noChangeArrowheads="1"/>
          </p:cNvSpPr>
          <p:nvPr/>
        </p:nvSpPr>
        <p:spPr bwMode="auto">
          <a:xfrm>
            <a:off x="10261600" y="1585913"/>
            <a:ext cx="147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2000" b="1" dirty="0">
                <a:solidFill>
                  <a:schemeClr val="tx2"/>
                </a:solidFill>
                <a:latin typeface="Cambria" pitchFamily="18" charset="0"/>
              </a:rPr>
              <a:t>ALİAĞA </a:t>
            </a:r>
          </a:p>
          <a:p>
            <a:pPr algn="ctr" eaLnBrk="1" hangingPunct="1"/>
            <a:r>
              <a:rPr lang="tr-TR" altLang="tr-TR" sz="2000" b="1" dirty="0">
                <a:solidFill>
                  <a:schemeClr val="tx2"/>
                </a:solidFill>
                <a:latin typeface="Cambria" pitchFamily="18" charset="0"/>
              </a:rPr>
              <a:t>İLÇE  MEM</a:t>
            </a:r>
          </a:p>
        </p:txBody>
      </p:sp>
      <p:sp>
        <p:nvSpPr>
          <p:cNvPr id="4100" name="Dikdörtgen 1"/>
          <p:cNvSpPr>
            <a:spLocks noChangeArrowheads="1"/>
          </p:cNvSpPr>
          <p:nvPr/>
        </p:nvSpPr>
        <p:spPr bwMode="auto">
          <a:xfrm>
            <a:off x="10321925" y="2420938"/>
            <a:ext cx="13827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1600" b="1" dirty="0" smtClean="0">
                <a:solidFill>
                  <a:srgbClr val="002060"/>
                </a:solidFill>
                <a:latin typeface="Cambria" pitchFamily="18" charset="0"/>
              </a:rPr>
              <a:t>2020-2021</a:t>
            </a:r>
            <a:endParaRPr lang="tr-TR" altLang="tr-TR" sz="1600" b="1" dirty="0">
              <a:solidFill>
                <a:srgbClr val="002060"/>
              </a:solidFill>
              <a:latin typeface="Cambria" pitchFamily="18" charset="0"/>
            </a:endParaRPr>
          </a:p>
        </p:txBody>
      </p:sp>
      <p:sp>
        <p:nvSpPr>
          <p:cNvPr id="7" name="6 Dikdörtgen"/>
          <p:cNvSpPr/>
          <p:nvPr/>
        </p:nvSpPr>
        <p:spPr>
          <a:xfrm>
            <a:off x="0" y="4538687"/>
            <a:ext cx="12192000" cy="646113"/>
          </a:xfrm>
          <a:prstGeom prst="rect">
            <a:avLst/>
          </a:prstGeom>
        </p:spPr>
        <p:txBody>
          <a:bodyPr>
            <a:spAutoFit/>
          </a:bodyPr>
          <a:lstStyle/>
          <a:p>
            <a:pPr algn="ctr" eaLnBrk="1" fontAlgn="auto" hangingPunct="1">
              <a:spcBef>
                <a:spcPts val="0"/>
              </a:spcBef>
              <a:spcAft>
                <a:spcPts val="0"/>
              </a:spcAft>
              <a:defRPr/>
            </a:pPr>
            <a:r>
              <a:rPr lang="tr-TR" sz="3600" b="1" dirty="0" smtClean="0">
                <a:ln w="0"/>
                <a:solidFill>
                  <a:schemeClr val="bg1"/>
                </a:solidFill>
                <a:effectLst>
                  <a:outerShdw blurRad="38100" dist="38100" dir="2700000" algn="tl">
                    <a:srgbClr val="000000">
                      <a:alpha val="43137"/>
                    </a:srgbClr>
                  </a:outerShdw>
                </a:effectLst>
                <a:latin typeface="+mn-lt"/>
                <a:cs typeface="+mn-cs"/>
              </a:rPr>
              <a:t>İNSAN KAYNAKLARI</a:t>
            </a:r>
            <a:endParaRPr lang="tr-TR" sz="3600" b="1" dirty="0">
              <a:ln w="0"/>
              <a:solidFill>
                <a:schemeClr val="bg1"/>
              </a:solidFill>
              <a:effectLst>
                <a:outerShdw blurRad="38100" dist="38100" dir="2700000" algn="tl">
                  <a:srgbClr val="000000">
                    <a:alpha val="43137"/>
                  </a:srgbClr>
                </a:outerShdw>
              </a:effectLst>
              <a:latin typeface="+mn-lt"/>
              <a:cs typeface="+mn-cs"/>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2737" y="160337"/>
            <a:ext cx="1262063" cy="1262063"/>
          </a:xfrm>
          <a:prstGeom prst="rect">
            <a:avLst/>
          </a:prstGeom>
        </p:spPr>
      </p:pic>
      <p:pic>
        <p:nvPicPr>
          <p:cNvPr id="8" name="Picture 6" descr="C:\Users\pro\Desktop\Untitled-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1784" y="5390249"/>
            <a:ext cx="2451337" cy="185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88" y="92855"/>
            <a:ext cx="1593233" cy="1593233"/>
          </a:xfrm>
          <a:prstGeom prst="rect">
            <a:avLst/>
          </a:prstGeom>
        </p:spPr>
      </p:pic>
      <p:pic>
        <p:nvPicPr>
          <p:cNvPr id="4" name="Resim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1784" y="-2"/>
            <a:ext cx="2769309" cy="4538687"/>
          </a:xfrm>
          <a:prstGeom prst="rect">
            <a:avLst/>
          </a:prstGeom>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2 Metin kutusu"/>
          <p:cNvSpPr txBox="1"/>
          <p:nvPr/>
        </p:nvSpPr>
        <p:spPr>
          <a:xfrm>
            <a:off x="0" y="749300"/>
            <a:ext cx="12192000" cy="584200"/>
          </a:xfrm>
          <a:prstGeom prst="rect">
            <a:avLst/>
          </a:prstGeom>
          <a:solidFill>
            <a:schemeClr val="accent1"/>
          </a:solidFill>
        </p:spPr>
        <p:txBody>
          <a:bodyPr wrap="square">
            <a:spAutoFit/>
          </a:bodyPr>
          <a:lstStyle/>
          <a:p>
            <a:pPr eaLnBrk="1" fontAlgn="auto" hangingPunct="1">
              <a:spcBef>
                <a:spcPts val="0"/>
              </a:spcBef>
              <a:spcAft>
                <a:spcPts val="0"/>
              </a:spcAft>
              <a:defRPr/>
            </a:pPr>
            <a:r>
              <a:rPr lang="tr-TR" sz="3200" dirty="0" smtClean="0">
                <a:solidFill>
                  <a:schemeClr val="bg1"/>
                </a:solidFill>
                <a:effectLst>
                  <a:outerShdw blurRad="38100" dist="38100" dir="2700000" algn="tl">
                    <a:srgbClr val="000000">
                      <a:alpha val="43137"/>
                    </a:srgbClr>
                  </a:outerShdw>
                </a:effectLst>
                <a:latin typeface="Cambria" pitchFamily="18" charset="0"/>
                <a:cs typeface="+mn-cs"/>
              </a:rPr>
              <a:t>                          </a:t>
            </a:r>
            <a:r>
              <a:rPr lang="tr-TR" sz="2800" dirty="0" smtClean="0">
                <a:solidFill>
                  <a:schemeClr val="bg1"/>
                </a:solidFill>
                <a:effectLst>
                  <a:outerShdw blurRad="38100" dist="38100" dir="2700000" algn="tl">
                    <a:srgbClr val="000000">
                      <a:alpha val="43137"/>
                    </a:srgbClr>
                  </a:outerShdw>
                </a:effectLst>
                <a:latin typeface="Cambria" pitchFamily="18" charset="0"/>
                <a:cs typeface="+mn-cs"/>
              </a:rPr>
              <a:t>İNSAN KAYNAKLARI</a:t>
            </a:r>
            <a:endParaRPr lang="tr-TR" sz="2800" dirty="0">
              <a:solidFill>
                <a:schemeClr val="bg1"/>
              </a:solidFill>
              <a:effectLst>
                <a:outerShdw blurRad="38100" dist="38100" dir="2700000" algn="tl">
                  <a:srgbClr val="000000">
                    <a:alpha val="43137"/>
                  </a:srgbClr>
                </a:outerShdw>
              </a:effectLst>
              <a:latin typeface="Cambria" pitchFamily="18" charset="0"/>
              <a:cs typeface="+mn-cs"/>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507" y="400049"/>
            <a:ext cx="1392237" cy="1392237"/>
          </a:xfrm>
          <a:prstGeom prst="rect">
            <a:avLst/>
          </a:prstGeom>
        </p:spPr>
      </p:pic>
      <p:graphicFrame>
        <p:nvGraphicFramePr>
          <p:cNvPr id="17" name="Tablo 16"/>
          <p:cNvGraphicFramePr>
            <a:graphicFrameLocks noGrp="1"/>
          </p:cNvGraphicFramePr>
          <p:nvPr>
            <p:extLst>
              <p:ext uri="{D42A27DB-BD31-4B8C-83A1-F6EECF244321}">
                <p14:modId xmlns:p14="http://schemas.microsoft.com/office/powerpoint/2010/main" val="2120360744"/>
              </p:ext>
            </p:extLst>
          </p:nvPr>
        </p:nvGraphicFramePr>
        <p:xfrm>
          <a:off x="1984664" y="1724890"/>
          <a:ext cx="8603674" cy="4629976"/>
        </p:xfrm>
        <a:graphic>
          <a:graphicData uri="http://schemas.openxmlformats.org/drawingml/2006/table">
            <a:tbl>
              <a:tblPr firstRow="1" firstCol="1" bandRow="1"/>
              <a:tblGrid>
                <a:gridCol w="2608118"/>
                <a:gridCol w="1693096"/>
                <a:gridCol w="1725514"/>
                <a:gridCol w="2576946"/>
              </a:tblGrid>
              <a:tr h="163857">
                <a:tc gridSpan="4">
                  <a:txBody>
                    <a:bodyPr/>
                    <a:lstStyle/>
                    <a:p>
                      <a:pPr algn="ctr">
                        <a:lnSpc>
                          <a:spcPct val="115000"/>
                        </a:lnSpc>
                        <a:spcAft>
                          <a:spcPts val="0"/>
                        </a:spcAft>
                      </a:pPr>
                      <a:r>
                        <a:rPr lang="tr-TR" sz="1600" dirty="0">
                          <a:solidFill>
                            <a:schemeClr val="bg1"/>
                          </a:solidFill>
                          <a:effectLst>
                            <a:outerShdw blurRad="38100" dist="38100" dir="2700000" algn="tl">
                              <a:srgbClr val="000000">
                                <a:alpha val="43137"/>
                              </a:srgbClr>
                            </a:outerShdw>
                          </a:effectLst>
                          <a:latin typeface="Calibri"/>
                          <a:ea typeface="Calibri"/>
                          <a:cs typeface="Times New Roman"/>
                        </a:rPr>
                        <a:t>İDARECİ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0">
                <a:tc gridSpan="2">
                  <a:txBody>
                    <a:bodyPr/>
                    <a:lstStyle/>
                    <a:p>
                      <a:pPr algn="ctr">
                        <a:lnSpc>
                          <a:spcPct val="115000"/>
                        </a:lnSpc>
                        <a:spcAft>
                          <a:spcPts val="0"/>
                        </a:spcAft>
                      </a:pPr>
                      <a:r>
                        <a:rPr lang="tr-TR" sz="1400" dirty="0">
                          <a:effectLst/>
                          <a:latin typeface="Calibri"/>
                          <a:ea typeface="Calibri"/>
                          <a:cs typeface="Times New Roman"/>
                        </a:rPr>
                        <a:t>MÜDÜR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tr-TR"/>
                    </a:p>
                  </a:txBody>
                  <a:tcPr/>
                </a:tc>
                <a:tc gridSpan="2">
                  <a:txBody>
                    <a:bodyPr/>
                    <a:lstStyle/>
                    <a:p>
                      <a:pPr algn="ctr">
                        <a:lnSpc>
                          <a:spcPct val="115000"/>
                        </a:lnSpc>
                        <a:spcAft>
                          <a:spcPts val="0"/>
                        </a:spcAft>
                      </a:pPr>
                      <a:r>
                        <a:rPr lang="tr-TR" sz="1400" dirty="0">
                          <a:effectLst/>
                          <a:latin typeface="Calibri"/>
                          <a:ea typeface="Calibri"/>
                          <a:cs typeface="Times New Roman"/>
                        </a:rPr>
                        <a:t>MÜDÜR YARDIMCISI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tr-TR"/>
                    </a:p>
                  </a:txBody>
                  <a:tcPr/>
                </a:tc>
              </a:tr>
              <a:tr h="0">
                <a:tc gridSpan="2">
                  <a:txBody>
                    <a:bodyPr/>
                    <a:lstStyle/>
                    <a:p>
                      <a:pPr algn="ctr">
                        <a:lnSpc>
                          <a:spcPct val="115000"/>
                        </a:lnSpc>
                        <a:spcAft>
                          <a:spcPts val="0"/>
                        </a:spcAft>
                      </a:pPr>
                      <a:r>
                        <a:rPr lang="tr-TR" sz="1400" dirty="0">
                          <a:effectLst/>
                          <a:latin typeface="Calibri"/>
                          <a:ea typeface="Calibri"/>
                          <a:cs typeface="Times New Roman"/>
                        </a:rPr>
                        <a:t> </a:t>
                      </a:r>
                    </a:p>
                    <a:p>
                      <a:pPr algn="ctr">
                        <a:lnSpc>
                          <a:spcPct val="115000"/>
                        </a:lnSpc>
                        <a:spcAft>
                          <a:spcPts val="0"/>
                        </a:spcAft>
                      </a:pPr>
                      <a:r>
                        <a:rPr lang="tr-TR" sz="1400" dirty="0" smtClean="0">
                          <a:effectLst/>
                          <a:latin typeface="Calibri"/>
                          <a:ea typeface="Calibri"/>
                          <a:cs typeface="Times New Roman"/>
                        </a:rPr>
                        <a:t>1</a:t>
                      </a:r>
                      <a:r>
                        <a:rPr lang="tr-TR" sz="1400" dirty="0">
                          <a:effectLst/>
                          <a:latin typeface="Calibri"/>
                          <a:ea typeface="Calibri"/>
                          <a:cs typeface="Times New Roman"/>
                        </a:rPr>
                        <a:t> </a:t>
                      </a:r>
                    </a:p>
                    <a:p>
                      <a:pPr algn="ctr">
                        <a:lnSpc>
                          <a:spcPct val="115000"/>
                        </a:lnSpc>
                        <a:spcAft>
                          <a:spcPts val="0"/>
                        </a:spcAft>
                      </a:pPr>
                      <a:r>
                        <a:rPr lang="tr-TR" sz="1400" dirty="0">
                          <a:effectLst/>
                          <a:latin typeface="Calibri"/>
                          <a:ea typeface="Calibri"/>
                          <a:cs typeface="Times New Roman"/>
                        </a:rPr>
                        <a:t> </a:t>
                      </a:r>
                      <a:r>
                        <a:rPr lang="tr-TR" sz="1400" dirty="0" smtClean="0">
                          <a:effectLst/>
                          <a:latin typeface="Calibri"/>
                          <a:ea typeface="Calibri"/>
                          <a:cs typeface="Times New Roman"/>
                        </a:rPr>
                        <a:t>Nilden AKDOĞAN</a:t>
                      </a:r>
                      <a:endParaRPr lang="tr-TR"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15000"/>
                        </a:lnSpc>
                        <a:spcAft>
                          <a:spcPts val="0"/>
                        </a:spcAft>
                      </a:pPr>
                      <a:r>
                        <a:rPr lang="tr-TR" sz="1400" dirty="0" smtClean="0">
                          <a:effectLst/>
                          <a:latin typeface="Calibri"/>
                          <a:ea typeface="Calibri"/>
                          <a:cs typeface="Times New Roman"/>
                        </a:rPr>
                        <a:t>1</a:t>
                      </a:r>
                    </a:p>
                    <a:p>
                      <a:pPr algn="ctr">
                        <a:lnSpc>
                          <a:spcPct val="115000"/>
                        </a:lnSpc>
                        <a:spcAft>
                          <a:spcPts val="0"/>
                        </a:spcAft>
                      </a:pPr>
                      <a:r>
                        <a:rPr lang="tr-TR" sz="1400" dirty="0" smtClean="0">
                          <a:effectLst/>
                          <a:latin typeface="Calibri"/>
                          <a:ea typeface="Calibri"/>
                          <a:cs typeface="Times New Roman"/>
                        </a:rPr>
                        <a:t>İzzet</a:t>
                      </a:r>
                      <a:r>
                        <a:rPr lang="tr-TR" sz="1400" baseline="0" dirty="0" smtClean="0">
                          <a:effectLst/>
                          <a:latin typeface="Calibri"/>
                          <a:ea typeface="Calibri"/>
                          <a:cs typeface="Times New Roman"/>
                        </a:rPr>
                        <a:t> DERELİ</a:t>
                      </a:r>
                      <a:endParaRPr lang="tr-TR"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0">
                <a:tc gridSpan="4">
                  <a:txBody>
                    <a:bodyPr/>
                    <a:lstStyle/>
                    <a:p>
                      <a:pPr algn="ctr">
                        <a:lnSpc>
                          <a:spcPct val="115000"/>
                        </a:lnSpc>
                        <a:spcAft>
                          <a:spcPts val="0"/>
                        </a:spcAft>
                      </a:pPr>
                      <a:r>
                        <a:rPr lang="tr-TR" sz="1600" dirty="0">
                          <a:solidFill>
                            <a:schemeClr val="bg1"/>
                          </a:solidFill>
                          <a:effectLst>
                            <a:outerShdw blurRad="38100" dist="38100" dir="2700000" algn="tl">
                              <a:srgbClr val="000000">
                                <a:alpha val="43137"/>
                              </a:srgbClr>
                            </a:outerShdw>
                          </a:effectLst>
                          <a:latin typeface="Calibri"/>
                          <a:ea typeface="Calibri"/>
                          <a:cs typeface="Times New Roman"/>
                        </a:rPr>
                        <a:t>ÖĞRETMEN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0">
                <a:tc>
                  <a:txBody>
                    <a:bodyPr/>
                    <a:lstStyle/>
                    <a:p>
                      <a:pPr algn="ctr">
                        <a:lnSpc>
                          <a:spcPct val="115000"/>
                        </a:lnSpc>
                        <a:spcAft>
                          <a:spcPts val="0"/>
                        </a:spcAft>
                      </a:pPr>
                      <a:r>
                        <a:rPr lang="tr-TR" sz="1400" dirty="0">
                          <a:effectLst/>
                          <a:latin typeface="Calibri"/>
                          <a:ea typeface="Calibri"/>
                          <a:cs typeface="Times New Roman"/>
                        </a:rPr>
                        <a:t>KADROLU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gridSpan="2">
                  <a:txBody>
                    <a:bodyPr/>
                    <a:lstStyle/>
                    <a:p>
                      <a:pPr algn="ctr">
                        <a:lnSpc>
                          <a:spcPct val="115000"/>
                        </a:lnSpc>
                        <a:spcAft>
                          <a:spcPts val="0"/>
                        </a:spcAft>
                      </a:pPr>
                      <a:r>
                        <a:rPr lang="tr-TR" sz="1400" dirty="0">
                          <a:effectLst/>
                          <a:latin typeface="Calibri"/>
                          <a:ea typeface="Calibri"/>
                          <a:cs typeface="Times New Roman"/>
                        </a:rPr>
                        <a:t>ÜCRETLİ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tr-TR"/>
                    </a:p>
                  </a:txBody>
                  <a:tcPr/>
                </a:tc>
                <a:tc>
                  <a:txBody>
                    <a:bodyPr/>
                    <a:lstStyle/>
                    <a:p>
                      <a:pPr algn="ctr">
                        <a:lnSpc>
                          <a:spcPct val="115000"/>
                        </a:lnSpc>
                        <a:spcAft>
                          <a:spcPts val="0"/>
                        </a:spcAft>
                      </a:pPr>
                      <a:r>
                        <a:rPr lang="tr-TR" sz="1400" dirty="0">
                          <a:effectLst/>
                          <a:latin typeface="Calibri"/>
                          <a:ea typeface="Calibri"/>
                          <a:cs typeface="Times New Roman"/>
                        </a:rPr>
                        <a:t>İHTİYAÇ</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0">
                <a:tc>
                  <a:txBody>
                    <a:bodyPr/>
                    <a:lstStyle/>
                    <a:p>
                      <a:pPr algn="ctr">
                        <a:lnSpc>
                          <a:spcPct val="115000"/>
                        </a:lnSpc>
                        <a:spcAft>
                          <a:spcPts val="0"/>
                        </a:spcAft>
                      </a:pPr>
                      <a:r>
                        <a:rPr lang="tr-TR" sz="1400" dirty="0">
                          <a:effectLst/>
                          <a:latin typeface="Calibri"/>
                          <a:ea typeface="Calibri"/>
                          <a:cs typeface="Times New Roman"/>
                        </a:rPr>
                        <a:t> </a:t>
                      </a:r>
                    </a:p>
                    <a:p>
                      <a:pPr algn="ctr">
                        <a:lnSpc>
                          <a:spcPct val="115000"/>
                        </a:lnSpc>
                        <a:spcAft>
                          <a:spcPts val="0"/>
                        </a:spcAft>
                      </a:pPr>
                      <a:r>
                        <a:rPr lang="tr-TR" sz="1400" dirty="0" smtClean="0">
                          <a:effectLst/>
                          <a:latin typeface="Calibri"/>
                          <a:ea typeface="Calibri"/>
                          <a:cs typeface="Times New Roman"/>
                        </a:rPr>
                        <a:t>14</a:t>
                      </a:r>
                      <a:endParaRPr lang="tr-TR" sz="1400" dirty="0">
                        <a:effectLst/>
                        <a:latin typeface="Calibri"/>
                        <a:ea typeface="Calibri"/>
                        <a:cs typeface="Times New Roman"/>
                      </a:endParaRPr>
                    </a:p>
                    <a:p>
                      <a:pPr algn="ctr">
                        <a:lnSpc>
                          <a:spcPct val="115000"/>
                        </a:lnSpc>
                        <a:spcAft>
                          <a:spcPts val="0"/>
                        </a:spcAft>
                      </a:pPr>
                      <a:r>
                        <a:rPr lang="tr-TR" sz="1400" dirty="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tr-TR" sz="1400" dirty="0" smtClean="0">
                          <a:effectLst/>
                          <a:latin typeface="Calibri"/>
                          <a:ea typeface="Calibri"/>
                          <a:cs typeface="Times New Roman"/>
                        </a:rPr>
                        <a:t>-</a:t>
                      </a:r>
                      <a:endParaRPr lang="tr-TR"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15000"/>
                        </a:lnSpc>
                        <a:spcAft>
                          <a:spcPts val="0"/>
                        </a:spcAft>
                      </a:pPr>
                      <a:r>
                        <a:rPr lang="tr-TR" sz="1400" dirty="0" smtClean="0">
                          <a:effectLst/>
                          <a:latin typeface="Calibri"/>
                          <a:ea typeface="Calibri"/>
                          <a:cs typeface="Times New Roman"/>
                        </a:rPr>
                        <a:t>-</a:t>
                      </a:r>
                      <a:r>
                        <a:rPr lang="tr-TR" sz="1400" dirty="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4">
                  <a:txBody>
                    <a:bodyPr/>
                    <a:lstStyle/>
                    <a:p>
                      <a:pPr algn="ctr">
                        <a:lnSpc>
                          <a:spcPct val="115000"/>
                        </a:lnSpc>
                        <a:spcAft>
                          <a:spcPts val="0"/>
                        </a:spcAft>
                      </a:pPr>
                      <a:r>
                        <a:rPr lang="tr-TR" sz="1600" dirty="0">
                          <a:solidFill>
                            <a:schemeClr val="bg1"/>
                          </a:solidFill>
                          <a:effectLst>
                            <a:outerShdw blurRad="38100" dist="38100" dir="2700000" algn="tl">
                              <a:srgbClr val="000000">
                                <a:alpha val="43137"/>
                              </a:srgbClr>
                            </a:outerShdw>
                          </a:effectLst>
                          <a:latin typeface="Calibri"/>
                          <a:ea typeface="Calibri"/>
                          <a:cs typeface="Times New Roman"/>
                        </a:rPr>
                        <a:t>HİZMETLİ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0">
                <a:tc gridSpan="2">
                  <a:txBody>
                    <a:bodyPr/>
                    <a:lstStyle/>
                    <a:p>
                      <a:pPr algn="ctr">
                        <a:lnSpc>
                          <a:spcPct val="115000"/>
                        </a:lnSpc>
                        <a:spcAft>
                          <a:spcPts val="0"/>
                        </a:spcAft>
                      </a:pPr>
                      <a:r>
                        <a:rPr lang="tr-TR" sz="1400" dirty="0">
                          <a:effectLst/>
                          <a:latin typeface="Calibri"/>
                          <a:ea typeface="Calibri"/>
                          <a:cs typeface="Times New Roman"/>
                        </a:rPr>
                        <a:t>KADROLU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tr-TR"/>
                    </a:p>
                  </a:txBody>
                  <a:tcPr/>
                </a:tc>
                <a:tc gridSpan="2">
                  <a:txBody>
                    <a:bodyPr/>
                    <a:lstStyle/>
                    <a:p>
                      <a:pPr algn="ctr">
                        <a:lnSpc>
                          <a:spcPct val="115000"/>
                        </a:lnSpc>
                        <a:spcAft>
                          <a:spcPts val="0"/>
                        </a:spcAft>
                      </a:pPr>
                      <a:r>
                        <a:rPr lang="tr-TR" sz="1400" dirty="0">
                          <a:effectLst/>
                          <a:latin typeface="Calibri"/>
                          <a:ea typeface="Calibri"/>
                          <a:cs typeface="Times New Roman"/>
                        </a:rPr>
                        <a:t>İHTİYAÇ</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tr-TR"/>
                    </a:p>
                  </a:txBody>
                  <a:tcPr/>
                </a:tc>
              </a:tr>
              <a:tr h="0">
                <a:tc gridSpan="2">
                  <a:txBody>
                    <a:bodyPr/>
                    <a:lstStyle/>
                    <a:p>
                      <a:pPr algn="ctr">
                        <a:lnSpc>
                          <a:spcPct val="115000"/>
                        </a:lnSpc>
                        <a:spcAft>
                          <a:spcPts val="0"/>
                        </a:spcAft>
                      </a:pPr>
                      <a:r>
                        <a:rPr lang="tr-TR" sz="1400" dirty="0">
                          <a:effectLst/>
                          <a:latin typeface="Calibri"/>
                          <a:ea typeface="Calibri"/>
                          <a:cs typeface="Times New Roman"/>
                        </a:rPr>
                        <a:t> </a:t>
                      </a:r>
                    </a:p>
                    <a:p>
                      <a:pPr algn="ctr">
                        <a:lnSpc>
                          <a:spcPct val="115000"/>
                        </a:lnSpc>
                        <a:spcAft>
                          <a:spcPts val="0"/>
                        </a:spcAft>
                      </a:pPr>
                      <a:r>
                        <a:rPr lang="tr-TR" sz="1400" dirty="0">
                          <a:effectLst/>
                          <a:latin typeface="Calibri"/>
                          <a:ea typeface="Calibri"/>
                          <a:cs typeface="Times New Roman"/>
                        </a:rPr>
                        <a:t> </a:t>
                      </a:r>
                      <a:r>
                        <a:rPr lang="tr-TR" sz="1400" dirty="0" smtClean="0">
                          <a:effectLst/>
                          <a:latin typeface="Calibri"/>
                          <a:ea typeface="Calibri"/>
                          <a:cs typeface="Times New Roman"/>
                        </a:rPr>
                        <a:t>1</a:t>
                      </a:r>
                      <a:r>
                        <a:rPr lang="tr-TR" sz="1400" baseline="0" dirty="0" smtClean="0">
                          <a:effectLst/>
                          <a:latin typeface="Calibri"/>
                          <a:ea typeface="Calibri"/>
                          <a:cs typeface="Times New Roman"/>
                        </a:rPr>
                        <a:t> (İlçe MEM de görevlendirme)</a:t>
                      </a:r>
                      <a:endParaRPr lang="tr-TR" sz="1400" dirty="0">
                        <a:effectLst/>
                        <a:latin typeface="Calibri"/>
                        <a:ea typeface="Calibri"/>
                        <a:cs typeface="Times New Roman"/>
                      </a:endParaRPr>
                    </a:p>
                    <a:p>
                      <a:pPr algn="ctr">
                        <a:lnSpc>
                          <a:spcPct val="115000"/>
                        </a:lnSpc>
                        <a:spcAft>
                          <a:spcPts val="0"/>
                        </a:spcAft>
                      </a:pPr>
                      <a:r>
                        <a:rPr lang="tr-TR" sz="1400" dirty="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15000"/>
                        </a:lnSpc>
                        <a:spcAft>
                          <a:spcPts val="0"/>
                        </a:spcAft>
                      </a:pPr>
                      <a:r>
                        <a:rPr lang="tr-TR" sz="1400" dirty="0" smtClean="0">
                          <a:effectLst/>
                          <a:latin typeface="Calibri"/>
                          <a:ea typeface="Calibri"/>
                          <a:cs typeface="Times New Roman"/>
                        </a:rPr>
                        <a:t>2</a:t>
                      </a:r>
                      <a:r>
                        <a:rPr lang="tr-TR" sz="1400" dirty="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0">
                <a:tc gridSpan="4">
                  <a:txBody>
                    <a:bodyPr/>
                    <a:lstStyle/>
                    <a:p>
                      <a:pPr algn="ctr">
                        <a:lnSpc>
                          <a:spcPct val="115000"/>
                        </a:lnSpc>
                        <a:spcAft>
                          <a:spcPts val="0"/>
                        </a:spcAft>
                      </a:pPr>
                      <a:r>
                        <a:rPr lang="tr-TR" sz="1600" dirty="0">
                          <a:solidFill>
                            <a:schemeClr val="bg1"/>
                          </a:solidFill>
                          <a:effectLst>
                            <a:outerShdw blurRad="38100" dist="38100" dir="2700000" algn="tl">
                              <a:srgbClr val="000000">
                                <a:alpha val="43137"/>
                              </a:srgbClr>
                            </a:outerShdw>
                          </a:effectLst>
                          <a:latin typeface="Calibri"/>
                          <a:ea typeface="Calibri"/>
                          <a:cs typeface="Times New Roman"/>
                        </a:rPr>
                        <a:t>GÜVENLİK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0">
                <a:tc gridSpan="4">
                  <a:txBody>
                    <a:bodyPr/>
                    <a:lstStyle/>
                    <a:p>
                      <a:pPr algn="ctr">
                        <a:lnSpc>
                          <a:spcPct val="115000"/>
                        </a:lnSpc>
                        <a:spcAft>
                          <a:spcPts val="0"/>
                        </a:spcAft>
                      </a:pPr>
                      <a:r>
                        <a:rPr lang="tr-TR" sz="1100" dirty="0">
                          <a:effectLst/>
                          <a:latin typeface="Calibri"/>
                          <a:ea typeface="Calibri"/>
                          <a:cs typeface="Times New Roman"/>
                        </a:rPr>
                        <a:t> </a:t>
                      </a:r>
                    </a:p>
                    <a:p>
                      <a:pPr algn="ctr">
                        <a:lnSpc>
                          <a:spcPct val="115000"/>
                        </a:lnSpc>
                        <a:spcAft>
                          <a:spcPts val="0"/>
                        </a:spcAft>
                      </a:pPr>
                      <a:r>
                        <a:rPr lang="tr-TR" sz="1100" b="1" dirty="0" smtClean="0">
                          <a:effectLst/>
                          <a:latin typeface="Calibri"/>
                          <a:ea typeface="Calibri"/>
                          <a:cs typeface="Times New Roman"/>
                        </a:rPr>
                        <a:t>MEVCUT</a:t>
                      </a:r>
                      <a:r>
                        <a:rPr lang="tr-TR" sz="1100" b="1" baseline="0" dirty="0" smtClean="0">
                          <a:effectLst/>
                          <a:latin typeface="Calibri"/>
                          <a:ea typeface="Calibri"/>
                          <a:cs typeface="Times New Roman"/>
                        </a:rPr>
                        <a:t> YOK, İHTİYACIMIZ VAR.</a:t>
                      </a:r>
                      <a:r>
                        <a:rPr lang="tr-TR" sz="1100" b="1" dirty="0">
                          <a:effectLst/>
                          <a:latin typeface="Calibri"/>
                          <a:ea typeface="Calibri"/>
                          <a:cs typeface="Times New Roman"/>
                        </a:rPr>
                        <a:t> </a:t>
                      </a:r>
                    </a:p>
                    <a:p>
                      <a:pPr algn="ctr">
                        <a:lnSpc>
                          <a:spcPct val="115000"/>
                        </a:lnSpc>
                        <a:spcAft>
                          <a:spcPts val="0"/>
                        </a:spcAft>
                      </a:pPr>
                      <a:r>
                        <a:rPr lang="tr-TR" sz="1100" dirty="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val="1967862224"/>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Resim 8"/>
          <p:cNvPicPr>
            <a:picLocks noChangeAspect="1"/>
          </p:cNvPicPr>
          <p:nvPr/>
        </p:nvPicPr>
        <p:blipFill>
          <a:blip r:embed="rId2">
            <a:extLst>
              <a:ext uri="{28A0092B-C50C-407E-A947-70E740481C1C}">
                <a14:useLocalDpi xmlns:a14="http://schemas.microsoft.com/office/drawing/2010/main" val="0"/>
              </a:ext>
            </a:extLst>
          </a:blip>
          <a:srcRect l="12627" r="7806" b="32959"/>
          <a:stretch>
            <a:fillRect/>
          </a:stretch>
        </p:blipFill>
        <p:spPr bwMode="auto">
          <a:xfrm>
            <a:off x="0" y="22225"/>
            <a:ext cx="12192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2 Metin kutusu"/>
          <p:cNvSpPr txBox="1"/>
          <p:nvPr/>
        </p:nvSpPr>
        <p:spPr>
          <a:xfrm>
            <a:off x="0" y="749300"/>
            <a:ext cx="12192000" cy="523220"/>
          </a:xfrm>
          <a:prstGeom prst="rect">
            <a:avLst/>
          </a:prstGeom>
          <a:solidFill>
            <a:schemeClr val="accent1"/>
          </a:solidFill>
        </p:spPr>
        <p:txBody>
          <a:bodyPr wrap="square">
            <a:spAutoFit/>
          </a:bodyPr>
          <a:lstStyle/>
          <a:p>
            <a:pPr eaLnBrk="1" fontAlgn="auto" hangingPunct="1">
              <a:spcBef>
                <a:spcPts val="0"/>
              </a:spcBef>
              <a:spcAft>
                <a:spcPts val="0"/>
              </a:spcAft>
              <a:defRPr/>
            </a:pPr>
            <a:r>
              <a:rPr lang="tr-TR" sz="2800" dirty="0" smtClean="0">
                <a:solidFill>
                  <a:schemeClr val="bg1"/>
                </a:solidFill>
                <a:effectLst>
                  <a:outerShdw blurRad="38100" dist="38100" dir="2700000" algn="tl">
                    <a:srgbClr val="000000">
                      <a:alpha val="43137"/>
                    </a:srgbClr>
                  </a:outerShdw>
                </a:effectLst>
                <a:latin typeface="Cambria" pitchFamily="18" charset="0"/>
                <a:cs typeface="+mn-cs"/>
              </a:rPr>
              <a:t>                          </a:t>
            </a:r>
            <a:r>
              <a:rPr lang="tr-TR" sz="2800" b="1" dirty="0" smtClean="0">
                <a:solidFill>
                  <a:schemeClr val="bg1"/>
                </a:solidFill>
                <a:effectLst>
                  <a:outerShdw blurRad="38100" dist="38100" dir="2700000" algn="tl">
                    <a:srgbClr val="000000">
                      <a:alpha val="43137"/>
                    </a:srgbClr>
                  </a:outerShdw>
                </a:effectLst>
                <a:latin typeface="Cambria" pitchFamily="18" charset="0"/>
              </a:rPr>
              <a:t> </a:t>
            </a:r>
            <a:r>
              <a:rPr lang="tr-TR" sz="2800" b="1" dirty="0">
                <a:solidFill>
                  <a:schemeClr val="bg1"/>
                </a:solidFill>
                <a:effectLst>
                  <a:outerShdw blurRad="38100" dist="38100" dir="2700000" algn="tl">
                    <a:srgbClr val="000000">
                      <a:alpha val="43137"/>
                    </a:srgbClr>
                  </a:outerShdw>
                </a:effectLst>
                <a:latin typeface="Cambria" pitchFamily="18" charset="0"/>
              </a:rPr>
              <a:t>HASBİ ŞENGÜL İLKOKULU  </a:t>
            </a:r>
            <a:r>
              <a:rPr lang="tr-TR" sz="2800" b="1" dirty="0" smtClean="0">
                <a:solidFill>
                  <a:schemeClr val="bg1"/>
                </a:solidFill>
                <a:effectLst>
                  <a:outerShdw blurRad="38100" dist="38100" dir="2700000" algn="tl">
                    <a:srgbClr val="000000">
                      <a:alpha val="43137"/>
                    </a:srgbClr>
                  </a:outerShdw>
                </a:effectLst>
                <a:latin typeface="Cambria" pitchFamily="18" charset="0"/>
              </a:rPr>
              <a:t>MÜDÜRLÜĞÜ</a:t>
            </a:r>
            <a:endParaRPr lang="tr-TR" sz="2800" dirty="0">
              <a:solidFill>
                <a:schemeClr val="bg1"/>
              </a:solidFill>
              <a:effectLst>
                <a:outerShdw blurRad="38100" dist="38100" dir="2700000" algn="tl">
                  <a:srgbClr val="000000">
                    <a:alpha val="43137"/>
                  </a:srgbClr>
                </a:outerShdw>
              </a:effectLst>
              <a:latin typeface="Cambria" pitchFamily="18" charset="0"/>
              <a:cs typeface="+mn-cs"/>
            </a:endParaRP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507" y="400049"/>
            <a:ext cx="1392237" cy="1392237"/>
          </a:xfrm>
          <a:prstGeom prst="rect">
            <a:avLst/>
          </a:prstGeom>
        </p:spPr>
      </p:pic>
      <p:sp>
        <p:nvSpPr>
          <p:cNvPr id="10" name="Dikdörtgen 9"/>
          <p:cNvSpPr/>
          <p:nvPr/>
        </p:nvSpPr>
        <p:spPr>
          <a:xfrm>
            <a:off x="1654175" y="2016868"/>
            <a:ext cx="8829676" cy="338554"/>
          </a:xfrm>
          <a:prstGeom prst="rect">
            <a:avLst/>
          </a:prstGeom>
        </p:spPr>
        <p:txBody>
          <a:bodyPr wrap="square">
            <a:spAutoFit/>
          </a:bodyPr>
          <a:lstStyle/>
          <a:p>
            <a:pPr algn="ctr"/>
            <a:r>
              <a:rPr lang="tr-TR" sz="1600" dirty="0" smtClean="0"/>
              <a:t>Norm </a:t>
            </a:r>
            <a:r>
              <a:rPr lang="tr-TR" sz="1600" dirty="0"/>
              <a:t>Kadroya Göre Eksik ve Fazla Olan Branşlara İlişkin Öğretmen Sayısı (</a:t>
            </a:r>
            <a:r>
              <a:rPr lang="tr-TR" sz="1600" dirty="0" smtClean="0"/>
              <a:t>2020-2021)</a:t>
            </a:r>
            <a:endParaRPr lang="tr-TR" sz="1600" dirty="0"/>
          </a:p>
        </p:txBody>
      </p:sp>
      <p:graphicFrame>
        <p:nvGraphicFramePr>
          <p:cNvPr id="11" name="Tablo 10"/>
          <p:cNvGraphicFramePr>
            <a:graphicFrameLocks noGrp="1"/>
          </p:cNvGraphicFramePr>
          <p:nvPr>
            <p:extLst>
              <p:ext uri="{D42A27DB-BD31-4B8C-83A1-F6EECF244321}">
                <p14:modId xmlns:p14="http://schemas.microsoft.com/office/powerpoint/2010/main" val="1005798116"/>
              </p:ext>
            </p:extLst>
          </p:nvPr>
        </p:nvGraphicFramePr>
        <p:xfrm>
          <a:off x="1674042" y="2498272"/>
          <a:ext cx="8843915" cy="3067287"/>
        </p:xfrm>
        <a:graphic>
          <a:graphicData uri="http://schemas.openxmlformats.org/drawingml/2006/table">
            <a:tbl>
              <a:tblPr firstRow="1" firstCol="1" bandRow="1">
                <a:tableStyleId>{5C22544A-7EE6-4342-B048-85BDC9FD1C3A}</a:tableStyleId>
              </a:tblPr>
              <a:tblGrid>
                <a:gridCol w="2331990"/>
                <a:gridCol w="760394"/>
                <a:gridCol w="859342"/>
                <a:gridCol w="996623"/>
                <a:gridCol w="835274"/>
                <a:gridCol w="1173126"/>
                <a:gridCol w="936897"/>
                <a:gridCol w="950269"/>
              </a:tblGrid>
              <a:tr h="1094133">
                <a:tc>
                  <a:txBody>
                    <a:bodyPr/>
                    <a:lstStyle/>
                    <a:p>
                      <a:pPr algn="ctr">
                        <a:lnSpc>
                          <a:spcPct val="118000"/>
                        </a:lnSpc>
                        <a:spcAft>
                          <a:spcPts val="600"/>
                        </a:spcAft>
                      </a:pPr>
                      <a:r>
                        <a:rPr lang="tr-TR" sz="1050" b="1" dirty="0">
                          <a:effectLst/>
                        </a:rPr>
                        <a:t>Branş Adı</a:t>
                      </a:r>
                      <a:endParaRPr lang="tr-TR" sz="1400" b="1" dirty="0">
                        <a:effectLst/>
                        <a:latin typeface="Calibri"/>
                        <a:ea typeface="Calibri"/>
                        <a:cs typeface="Times New Roman"/>
                      </a:endParaRPr>
                    </a:p>
                  </a:txBody>
                  <a:tcPr marL="68580" marR="68580" marT="0" marB="0" anchor="ctr"/>
                </a:tc>
                <a:tc>
                  <a:txBody>
                    <a:bodyPr/>
                    <a:lstStyle/>
                    <a:p>
                      <a:pPr algn="ctr">
                        <a:lnSpc>
                          <a:spcPct val="118000"/>
                        </a:lnSpc>
                        <a:spcAft>
                          <a:spcPts val="600"/>
                        </a:spcAft>
                      </a:pPr>
                      <a:r>
                        <a:rPr lang="tr-TR" sz="1050" b="1" dirty="0">
                          <a:effectLst/>
                        </a:rPr>
                        <a:t>Norm</a:t>
                      </a:r>
                      <a:endParaRPr lang="tr-TR" sz="1400" b="1" dirty="0">
                        <a:effectLst/>
                        <a:latin typeface="Calibri"/>
                        <a:ea typeface="Calibri"/>
                        <a:cs typeface="Times New Roman"/>
                      </a:endParaRPr>
                    </a:p>
                  </a:txBody>
                  <a:tcPr marL="68580" marR="68580" marT="0" marB="0" anchor="ctr"/>
                </a:tc>
                <a:tc>
                  <a:txBody>
                    <a:bodyPr/>
                    <a:lstStyle/>
                    <a:p>
                      <a:pPr algn="ctr">
                        <a:lnSpc>
                          <a:spcPct val="118000"/>
                        </a:lnSpc>
                        <a:spcAft>
                          <a:spcPts val="600"/>
                        </a:spcAft>
                      </a:pPr>
                      <a:r>
                        <a:rPr lang="tr-TR" sz="1050" b="1" dirty="0">
                          <a:effectLst/>
                        </a:rPr>
                        <a:t>Mevcut</a:t>
                      </a:r>
                      <a:endParaRPr lang="tr-TR" sz="1400" b="1" dirty="0">
                        <a:effectLst/>
                        <a:latin typeface="Calibri"/>
                        <a:ea typeface="Calibri"/>
                        <a:cs typeface="Times New Roman"/>
                      </a:endParaRPr>
                    </a:p>
                  </a:txBody>
                  <a:tcPr marL="68580" marR="68580" marT="0" marB="0" anchor="ctr"/>
                </a:tc>
                <a:tc>
                  <a:txBody>
                    <a:bodyPr/>
                    <a:lstStyle/>
                    <a:p>
                      <a:pPr algn="ctr">
                        <a:lnSpc>
                          <a:spcPct val="118000"/>
                        </a:lnSpc>
                        <a:spcAft>
                          <a:spcPts val="600"/>
                        </a:spcAft>
                      </a:pPr>
                      <a:r>
                        <a:rPr lang="tr-TR" sz="1050" b="1" dirty="0">
                          <a:effectLst/>
                        </a:rPr>
                        <a:t>Toplam</a:t>
                      </a:r>
                      <a:endParaRPr lang="tr-TR" sz="1400" b="1" dirty="0">
                        <a:effectLst/>
                        <a:latin typeface="Calibri"/>
                        <a:ea typeface="Calibri"/>
                        <a:cs typeface="Times New Roman"/>
                      </a:endParaRPr>
                    </a:p>
                  </a:txBody>
                  <a:tcPr marL="68580" marR="68580" marT="0" marB="0" anchor="ctr"/>
                </a:tc>
                <a:tc>
                  <a:txBody>
                    <a:bodyPr/>
                    <a:lstStyle/>
                    <a:p>
                      <a:pPr algn="ctr">
                        <a:lnSpc>
                          <a:spcPct val="118000"/>
                        </a:lnSpc>
                        <a:spcAft>
                          <a:spcPts val="600"/>
                        </a:spcAft>
                      </a:pPr>
                      <a:r>
                        <a:rPr lang="tr-TR" sz="1050" b="1" dirty="0">
                          <a:effectLst/>
                        </a:rPr>
                        <a:t>İhtiyaç</a:t>
                      </a:r>
                      <a:endParaRPr lang="tr-TR" sz="1400" b="1" dirty="0">
                        <a:effectLst/>
                        <a:latin typeface="Calibri"/>
                        <a:ea typeface="Calibri"/>
                        <a:cs typeface="Times New Roman"/>
                      </a:endParaRPr>
                    </a:p>
                  </a:txBody>
                  <a:tcPr marL="68580" marR="68580" marT="0" marB="0" anchor="ctr"/>
                </a:tc>
                <a:tc>
                  <a:txBody>
                    <a:bodyPr/>
                    <a:lstStyle/>
                    <a:p>
                      <a:pPr algn="ctr">
                        <a:lnSpc>
                          <a:spcPct val="118000"/>
                        </a:lnSpc>
                        <a:spcAft>
                          <a:spcPts val="600"/>
                        </a:spcAft>
                      </a:pPr>
                      <a:r>
                        <a:rPr lang="tr-TR" sz="1050" b="1" dirty="0">
                          <a:effectLst/>
                        </a:rPr>
                        <a:t>Görevlendirme</a:t>
                      </a:r>
                      <a:endParaRPr lang="tr-TR" sz="1400" b="1" dirty="0">
                        <a:effectLst/>
                        <a:latin typeface="Calibri"/>
                        <a:ea typeface="Calibri"/>
                        <a:cs typeface="Times New Roman"/>
                      </a:endParaRPr>
                    </a:p>
                  </a:txBody>
                  <a:tcPr marL="68580" marR="68580" marT="0" marB="0" anchor="ctr"/>
                </a:tc>
                <a:tc>
                  <a:txBody>
                    <a:bodyPr/>
                    <a:lstStyle/>
                    <a:p>
                      <a:pPr algn="ctr">
                        <a:lnSpc>
                          <a:spcPct val="118000"/>
                        </a:lnSpc>
                        <a:spcAft>
                          <a:spcPts val="600"/>
                        </a:spcAft>
                      </a:pPr>
                      <a:r>
                        <a:rPr lang="tr-TR" sz="1050" b="1" dirty="0">
                          <a:effectLst/>
                        </a:rPr>
                        <a:t>Ücretli</a:t>
                      </a:r>
                      <a:br>
                        <a:rPr lang="tr-TR" sz="1050" b="1" dirty="0">
                          <a:effectLst/>
                        </a:rPr>
                      </a:br>
                      <a:r>
                        <a:rPr lang="tr-TR" sz="1050" b="1" dirty="0">
                          <a:effectLst/>
                        </a:rPr>
                        <a:t>Öğretmen</a:t>
                      </a:r>
                      <a:br>
                        <a:rPr lang="tr-TR" sz="1050" b="1" dirty="0">
                          <a:effectLst/>
                        </a:rPr>
                      </a:br>
                      <a:r>
                        <a:rPr lang="tr-TR" sz="1050" b="1" dirty="0">
                          <a:effectLst/>
                        </a:rPr>
                        <a:t>Sayısı</a:t>
                      </a:r>
                      <a:endParaRPr lang="tr-TR" sz="1400" b="1" dirty="0">
                        <a:effectLst/>
                        <a:latin typeface="Calibri"/>
                        <a:ea typeface="Calibri"/>
                        <a:cs typeface="Times New Roman"/>
                      </a:endParaRPr>
                    </a:p>
                  </a:txBody>
                  <a:tcPr marL="68580" marR="68580" marT="0" marB="0" anchor="ctr"/>
                </a:tc>
                <a:tc>
                  <a:txBody>
                    <a:bodyPr/>
                    <a:lstStyle/>
                    <a:p>
                      <a:pPr algn="ctr">
                        <a:lnSpc>
                          <a:spcPct val="118000"/>
                        </a:lnSpc>
                        <a:spcAft>
                          <a:spcPts val="600"/>
                        </a:spcAft>
                      </a:pPr>
                      <a:r>
                        <a:rPr lang="tr-TR" sz="1050" b="1" kern="1400" dirty="0">
                          <a:effectLst/>
                        </a:rPr>
                        <a:t>toplam</a:t>
                      </a:r>
                      <a:endParaRPr lang="tr-TR" sz="1400" b="1" dirty="0">
                        <a:effectLst/>
                        <a:latin typeface="Calibri"/>
                        <a:ea typeface="Calibri"/>
                        <a:cs typeface="Times New Roman"/>
                      </a:endParaRPr>
                    </a:p>
                  </a:txBody>
                  <a:tcPr marL="68580" marR="68580" marT="0" marB="0" anchor="ctr"/>
                </a:tc>
              </a:tr>
              <a:tr h="333178">
                <a:tc>
                  <a:txBody>
                    <a:bodyPr/>
                    <a:lstStyle/>
                    <a:p>
                      <a:pPr algn="ctr">
                        <a:lnSpc>
                          <a:spcPct val="118000"/>
                        </a:lnSpc>
                        <a:spcAft>
                          <a:spcPts val="600"/>
                        </a:spcAft>
                      </a:pPr>
                      <a:r>
                        <a:rPr lang="tr-TR" sz="1050" b="1" dirty="0">
                          <a:effectLst/>
                        </a:rPr>
                        <a:t>Okul Öncesi Öğrt</a:t>
                      </a:r>
                      <a:endParaRPr lang="tr-TR" sz="1400" b="1" dirty="0">
                        <a:effectLst/>
                        <a:latin typeface="Calibri"/>
                        <a:ea typeface="Calibri"/>
                        <a:cs typeface="Times New Roman"/>
                      </a:endParaRPr>
                    </a:p>
                  </a:txBody>
                  <a:tcPr marL="68580" marR="68580" marT="0" marB="0"/>
                </a:tc>
                <a:tc>
                  <a:txBody>
                    <a:bodyPr/>
                    <a:lstStyle/>
                    <a:p>
                      <a:pPr algn="ctr">
                        <a:lnSpc>
                          <a:spcPct val="118000"/>
                        </a:lnSpc>
                        <a:spcAft>
                          <a:spcPts val="600"/>
                        </a:spcAft>
                      </a:pPr>
                      <a:r>
                        <a:rPr lang="tr-TR" sz="1100" kern="1400" dirty="0" smtClean="0">
                          <a:effectLst/>
                          <a:latin typeface="+mj-lt"/>
                        </a:rPr>
                        <a:t>2</a:t>
                      </a:r>
                      <a:endParaRPr lang="tr-TR" sz="1100"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kern="1400" dirty="0">
                          <a:effectLst/>
                          <a:latin typeface="+mj-lt"/>
                        </a:rPr>
                        <a:t>2</a:t>
                      </a:r>
                      <a:endParaRPr lang="tr-TR" sz="1100"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kern="1400" dirty="0">
                          <a:effectLst/>
                          <a:latin typeface="+mj-lt"/>
                        </a:rPr>
                        <a:t>2</a:t>
                      </a:r>
                      <a:endParaRPr lang="tr-TR" sz="1100"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kern="1400" dirty="0">
                          <a:effectLst/>
                          <a:latin typeface="+mj-lt"/>
                        </a:rPr>
                        <a:t>-</a:t>
                      </a:r>
                      <a:endParaRPr lang="tr-TR" sz="1100"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kern="1400" dirty="0">
                          <a:effectLst/>
                          <a:latin typeface="+mj-lt"/>
                        </a:rPr>
                        <a:t>-</a:t>
                      </a:r>
                      <a:endParaRPr lang="tr-TR" sz="1100"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kern="1400" dirty="0" smtClean="0">
                          <a:effectLst/>
                          <a:latin typeface="+mj-lt"/>
                        </a:rPr>
                        <a:t>0</a:t>
                      </a:r>
                      <a:endParaRPr lang="tr-TR" sz="1100"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kern="1400" dirty="0">
                          <a:effectLst/>
                          <a:latin typeface="+mj-lt"/>
                        </a:rPr>
                        <a:t>2</a:t>
                      </a:r>
                      <a:endParaRPr lang="tr-TR" sz="1100" dirty="0">
                        <a:effectLst/>
                        <a:latin typeface="+mj-lt"/>
                        <a:ea typeface="Calibri"/>
                        <a:cs typeface="Times New Roman"/>
                      </a:endParaRPr>
                    </a:p>
                  </a:txBody>
                  <a:tcPr marL="68580" marR="68580" marT="0" marB="0" anchor="ctr"/>
                </a:tc>
              </a:tr>
              <a:tr h="333178">
                <a:tc>
                  <a:txBody>
                    <a:bodyPr/>
                    <a:lstStyle/>
                    <a:p>
                      <a:pPr algn="ctr">
                        <a:lnSpc>
                          <a:spcPct val="118000"/>
                        </a:lnSpc>
                        <a:spcAft>
                          <a:spcPts val="600"/>
                        </a:spcAft>
                      </a:pPr>
                      <a:r>
                        <a:rPr lang="tr-TR" sz="1050" b="1" dirty="0">
                          <a:effectLst/>
                        </a:rPr>
                        <a:t>Sınıf Öğretmenliği</a:t>
                      </a:r>
                      <a:endParaRPr lang="tr-TR" sz="1400" b="1" dirty="0">
                        <a:effectLst/>
                        <a:latin typeface="Calibri"/>
                        <a:ea typeface="Calibri"/>
                        <a:cs typeface="Times New Roman"/>
                      </a:endParaRPr>
                    </a:p>
                  </a:txBody>
                  <a:tcPr marL="68580" marR="68580" marT="0" marB="0"/>
                </a:tc>
                <a:tc>
                  <a:txBody>
                    <a:bodyPr/>
                    <a:lstStyle/>
                    <a:p>
                      <a:pPr algn="ctr">
                        <a:lnSpc>
                          <a:spcPct val="118000"/>
                        </a:lnSpc>
                        <a:spcAft>
                          <a:spcPts val="600"/>
                        </a:spcAft>
                      </a:pPr>
                      <a:r>
                        <a:rPr lang="tr-TR" sz="1100" dirty="0" smtClean="0">
                          <a:effectLst/>
                          <a:latin typeface="+mj-lt"/>
                          <a:ea typeface="Calibri"/>
                          <a:cs typeface="Times New Roman"/>
                        </a:rPr>
                        <a:t>11</a:t>
                      </a:r>
                      <a:endParaRPr lang="tr-TR" sz="1100"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kern="1400" dirty="0" smtClean="0">
                          <a:effectLst/>
                          <a:latin typeface="+mj-lt"/>
                        </a:rPr>
                        <a:t>11</a:t>
                      </a:r>
                      <a:endParaRPr lang="tr-TR" sz="1100"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kern="1400" dirty="0" smtClean="0">
                          <a:effectLst/>
                          <a:latin typeface="+mj-lt"/>
                        </a:rPr>
                        <a:t>11</a:t>
                      </a:r>
                      <a:endParaRPr lang="tr-TR" sz="1100"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kern="1400" dirty="0">
                          <a:effectLst/>
                          <a:latin typeface="+mj-lt"/>
                        </a:rPr>
                        <a:t>-</a:t>
                      </a:r>
                      <a:endParaRPr lang="tr-TR" sz="1100"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kern="1400" dirty="0">
                          <a:effectLst/>
                          <a:latin typeface="+mj-lt"/>
                        </a:rPr>
                        <a:t>-</a:t>
                      </a:r>
                      <a:endParaRPr lang="tr-TR" sz="1100"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kern="1400" dirty="0" smtClean="0">
                          <a:effectLst/>
                          <a:latin typeface="+mj-lt"/>
                        </a:rPr>
                        <a:t>0</a:t>
                      </a:r>
                      <a:endParaRPr lang="tr-TR" sz="1100"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kern="1400" dirty="0" smtClean="0">
                          <a:effectLst/>
                          <a:latin typeface="+mj-lt"/>
                        </a:rPr>
                        <a:t>11</a:t>
                      </a:r>
                      <a:endParaRPr lang="tr-TR" sz="1100" dirty="0">
                        <a:effectLst/>
                        <a:latin typeface="+mj-lt"/>
                        <a:ea typeface="Calibri"/>
                        <a:cs typeface="Times New Roman"/>
                      </a:endParaRPr>
                    </a:p>
                  </a:txBody>
                  <a:tcPr marL="68580" marR="68580" marT="0" marB="0" anchor="ctr"/>
                </a:tc>
              </a:tr>
              <a:tr h="337229">
                <a:tc>
                  <a:txBody>
                    <a:bodyPr/>
                    <a:lstStyle/>
                    <a:p>
                      <a:pPr algn="ctr">
                        <a:lnSpc>
                          <a:spcPct val="118000"/>
                        </a:lnSpc>
                        <a:spcAft>
                          <a:spcPts val="600"/>
                        </a:spcAft>
                      </a:pPr>
                      <a:r>
                        <a:rPr lang="tr-TR" sz="1050" b="1" kern="1400" dirty="0">
                          <a:effectLst/>
                        </a:rPr>
                        <a:t>Özel eğitim</a:t>
                      </a:r>
                      <a:endParaRPr lang="tr-TR" sz="1400" b="1" dirty="0">
                        <a:effectLst/>
                        <a:latin typeface="Calibri"/>
                        <a:ea typeface="Calibri"/>
                        <a:cs typeface="Times New Roman"/>
                      </a:endParaRPr>
                    </a:p>
                  </a:txBody>
                  <a:tcPr marL="68580" marR="68580" marT="0" marB="0"/>
                </a:tc>
                <a:tc>
                  <a:txBody>
                    <a:bodyPr/>
                    <a:lstStyle/>
                    <a:p>
                      <a:pPr algn="ctr">
                        <a:lnSpc>
                          <a:spcPct val="118000"/>
                        </a:lnSpc>
                        <a:spcAft>
                          <a:spcPts val="600"/>
                        </a:spcAft>
                      </a:pPr>
                      <a:r>
                        <a:rPr lang="tr-TR" sz="1100" kern="1400" dirty="0">
                          <a:effectLst/>
                          <a:latin typeface="+mj-lt"/>
                        </a:rPr>
                        <a:t>2</a:t>
                      </a:r>
                      <a:endParaRPr lang="tr-TR" sz="1100"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kern="1400" dirty="0" smtClean="0">
                          <a:effectLst/>
                          <a:latin typeface="+mj-lt"/>
                        </a:rPr>
                        <a:t>0</a:t>
                      </a:r>
                      <a:endParaRPr lang="tr-TR" sz="1100"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kern="1400" dirty="0" smtClean="0">
                          <a:effectLst/>
                          <a:latin typeface="+mj-lt"/>
                          <a:ea typeface="+mn-ea"/>
                          <a:cs typeface="+mn-cs"/>
                        </a:rPr>
                        <a:t>0</a:t>
                      </a:r>
                      <a:endParaRPr lang="tr-TR" sz="1100"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kern="1400" dirty="0">
                          <a:effectLst/>
                          <a:latin typeface="+mj-lt"/>
                          <a:ea typeface="+mn-ea"/>
                          <a:cs typeface="+mn-cs"/>
                        </a:rPr>
                        <a:t>2</a:t>
                      </a:r>
                      <a:endParaRPr lang="tr-TR" sz="1100"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kern="1400" dirty="0">
                          <a:effectLst/>
                          <a:latin typeface="+mj-lt"/>
                        </a:rPr>
                        <a:t>-</a:t>
                      </a:r>
                      <a:endParaRPr lang="tr-TR" sz="1100"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kern="1400" dirty="0">
                          <a:effectLst/>
                          <a:latin typeface="+mj-lt"/>
                        </a:rPr>
                        <a:t>-</a:t>
                      </a:r>
                      <a:endParaRPr lang="tr-TR" sz="1100"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kern="1400" dirty="0">
                          <a:effectLst/>
                          <a:latin typeface="+mj-lt"/>
                          <a:ea typeface="+mn-ea"/>
                          <a:cs typeface="+mn-cs"/>
                        </a:rPr>
                        <a:t>0</a:t>
                      </a:r>
                      <a:endParaRPr lang="tr-TR" sz="1100" dirty="0">
                        <a:effectLst/>
                        <a:latin typeface="+mj-lt"/>
                        <a:ea typeface="Calibri"/>
                        <a:cs typeface="Times New Roman"/>
                      </a:endParaRPr>
                    </a:p>
                  </a:txBody>
                  <a:tcPr marL="68580" marR="68580" marT="0" marB="0" anchor="ctr"/>
                </a:tc>
              </a:tr>
              <a:tr h="333178">
                <a:tc>
                  <a:txBody>
                    <a:bodyPr/>
                    <a:lstStyle/>
                    <a:p>
                      <a:pPr algn="ctr">
                        <a:lnSpc>
                          <a:spcPct val="118000"/>
                        </a:lnSpc>
                        <a:spcAft>
                          <a:spcPts val="600"/>
                        </a:spcAft>
                      </a:pPr>
                      <a:r>
                        <a:rPr lang="tr-TR" sz="1050" b="1" dirty="0">
                          <a:effectLst/>
                        </a:rPr>
                        <a:t>İngilizce</a:t>
                      </a:r>
                      <a:endParaRPr lang="tr-TR" sz="1400" b="1" dirty="0">
                        <a:effectLst/>
                        <a:latin typeface="Calibri"/>
                        <a:ea typeface="Calibri"/>
                        <a:cs typeface="Times New Roman"/>
                      </a:endParaRPr>
                    </a:p>
                  </a:txBody>
                  <a:tcPr marL="68580" marR="68580" marT="0" marB="0"/>
                </a:tc>
                <a:tc>
                  <a:txBody>
                    <a:bodyPr/>
                    <a:lstStyle/>
                    <a:p>
                      <a:pPr algn="ctr">
                        <a:lnSpc>
                          <a:spcPct val="118000"/>
                        </a:lnSpc>
                        <a:spcAft>
                          <a:spcPts val="600"/>
                        </a:spcAft>
                      </a:pPr>
                      <a:r>
                        <a:rPr lang="tr-TR" sz="1100" kern="1400" dirty="0">
                          <a:effectLst/>
                          <a:latin typeface="+mj-lt"/>
                        </a:rPr>
                        <a:t>1</a:t>
                      </a:r>
                      <a:endParaRPr lang="tr-TR" sz="1100"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kern="1400" dirty="0">
                          <a:effectLst/>
                          <a:latin typeface="+mj-lt"/>
                        </a:rPr>
                        <a:t>1</a:t>
                      </a:r>
                      <a:endParaRPr lang="tr-TR" sz="1100"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kern="1400" dirty="0">
                          <a:effectLst/>
                          <a:latin typeface="+mj-lt"/>
                        </a:rPr>
                        <a:t>1</a:t>
                      </a:r>
                      <a:endParaRPr lang="tr-TR" sz="1100"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kern="1400" dirty="0">
                          <a:effectLst/>
                          <a:latin typeface="+mj-lt"/>
                        </a:rPr>
                        <a:t>-</a:t>
                      </a:r>
                      <a:endParaRPr lang="tr-TR" sz="1100"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kern="1400" dirty="0">
                          <a:effectLst/>
                          <a:latin typeface="+mj-lt"/>
                        </a:rPr>
                        <a:t>-</a:t>
                      </a:r>
                      <a:endParaRPr lang="tr-TR" sz="1100"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kern="1400" dirty="0">
                          <a:effectLst/>
                          <a:latin typeface="+mj-lt"/>
                        </a:rPr>
                        <a:t>-</a:t>
                      </a:r>
                      <a:endParaRPr lang="tr-TR" sz="1100"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kern="1400" dirty="0">
                          <a:effectLst/>
                          <a:latin typeface="+mj-lt"/>
                        </a:rPr>
                        <a:t>1</a:t>
                      </a:r>
                      <a:endParaRPr lang="tr-TR" sz="1100" dirty="0">
                        <a:effectLst/>
                        <a:latin typeface="+mj-lt"/>
                        <a:ea typeface="Calibri"/>
                        <a:cs typeface="Times New Roman"/>
                      </a:endParaRPr>
                    </a:p>
                  </a:txBody>
                  <a:tcPr marL="68580" marR="68580" marT="0" marB="0" anchor="ctr"/>
                </a:tc>
              </a:tr>
              <a:tr h="288022">
                <a:tc>
                  <a:txBody>
                    <a:bodyPr/>
                    <a:lstStyle/>
                    <a:p>
                      <a:pPr algn="ctr">
                        <a:lnSpc>
                          <a:spcPct val="118000"/>
                        </a:lnSpc>
                        <a:spcAft>
                          <a:spcPts val="600"/>
                        </a:spcAft>
                      </a:pPr>
                      <a:r>
                        <a:rPr lang="tr-TR" sz="1050" b="1" dirty="0">
                          <a:effectLst/>
                        </a:rPr>
                        <a:t>Din Kült. ve Ahl.Bil.</a:t>
                      </a:r>
                      <a:endParaRPr lang="tr-TR" sz="1400" b="1" dirty="0">
                        <a:effectLst/>
                        <a:latin typeface="Calibri"/>
                        <a:ea typeface="Calibri"/>
                        <a:cs typeface="Times New Roman"/>
                      </a:endParaRPr>
                    </a:p>
                  </a:txBody>
                  <a:tcPr marL="68580" marR="68580" marT="0" marB="0"/>
                </a:tc>
                <a:tc>
                  <a:txBody>
                    <a:bodyPr/>
                    <a:lstStyle/>
                    <a:p>
                      <a:pPr algn="ctr">
                        <a:lnSpc>
                          <a:spcPct val="118000"/>
                        </a:lnSpc>
                        <a:spcAft>
                          <a:spcPts val="600"/>
                        </a:spcAft>
                      </a:pPr>
                      <a:r>
                        <a:rPr lang="tr-TR" sz="1100" kern="1400" dirty="0">
                          <a:effectLst/>
                          <a:latin typeface="+mj-lt"/>
                        </a:rPr>
                        <a:t>0</a:t>
                      </a:r>
                      <a:endParaRPr lang="tr-TR" sz="1100"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kern="1400" dirty="0">
                          <a:effectLst/>
                          <a:latin typeface="+mj-lt"/>
                        </a:rPr>
                        <a:t>0</a:t>
                      </a:r>
                      <a:endParaRPr lang="tr-TR" sz="1100"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kern="1400" dirty="0">
                          <a:effectLst/>
                          <a:latin typeface="+mj-lt"/>
                        </a:rPr>
                        <a:t>0</a:t>
                      </a:r>
                      <a:endParaRPr lang="tr-TR" sz="1100"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kern="1400" dirty="0">
                          <a:effectLst/>
                          <a:latin typeface="+mj-lt"/>
                        </a:rPr>
                        <a:t>0</a:t>
                      </a:r>
                      <a:endParaRPr lang="tr-TR" sz="1100"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kern="1400" dirty="0">
                          <a:effectLst/>
                          <a:latin typeface="+mj-lt"/>
                        </a:rPr>
                        <a:t>1</a:t>
                      </a:r>
                      <a:endParaRPr lang="tr-TR" sz="1100"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kern="1400" dirty="0">
                          <a:effectLst/>
                          <a:latin typeface="+mj-lt"/>
                        </a:rPr>
                        <a:t>-</a:t>
                      </a:r>
                      <a:endParaRPr lang="tr-TR" sz="1100"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kern="1400" dirty="0">
                          <a:effectLst/>
                          <a:latin typeface="+mj-lt"/>
                          <a:ea typeface="+mn-ea"/>
                          <a:cs typeface="+mn-cs"/>
                        </a:rPr>
                        <a:t>0</a:t>
                      </a:r>
                      <a:endParaRPr lang="tr-TR" sz="1100" dirty="0">
                        <a:effectLst/>
                        <a:latin typeface="+mj-lt"/>
                        <a:ea typeface="Calibri"/>
                        <a:cs typeface="Times New Roman"/>
                      </a:endParaRPr>
                    </a:p>
                  </a:txBody>
                  <a:tcPr marL="68580" marR="68580" marT="0" marB="0" anchor="ctr"/>
                </a:tc>
              </a:tr>
              <a:tr h="348369">
                <a:tc>
                  <a:txBody>
                    <a:bodyPr/>
                    <a:lstStyle/>
                    <a:p>
                      <a:pPr algn="ctr">
                        <a:lnSpc>
                          <a:spcPct val="118000"/>
                        </a:lnSpc>
                        <a:spcAft>
                          <a:spcPts val="600"/>
                        </a:spcAft>
                      </a:pPr>
                      <a:r>
                        <a:rPr lang="tr-TR" sz="1100" b="1" dirty="0">
                          <a:effectLst/>
                        </a:rPr>
                        <a:t>TOPLAM</a:t>
                      </a:r>
                      <a:endParaRPr lang="tr-TR" sz="1600" b="1" dirty="0">
                        <a:effectLst/>
                        <a:latin typeface="Calibri"/>
                        <a:ea typeface="Calibri"/>
                        <a:cs typeface="Times New Roman"/>
                      </a:endParaRPr>
                    </a:p>
                  </a:txBody>
                  <a:tcPr marL="68580" marR="68580" marT="0" marB="0"/>
                </a:tc>
                <a:tc>
                  <a:txBody>
                    <a:bodyPr/>
                    <a:lstStyle/>
                    <a:p>
                      <a:pPr algn="ctr">
                        <a:lnSpc>
                          <a:spcPct val="118000"/>
                        </a:lnSpc>
                        <a:spcAft>
                          <a:spcPts val="600"/>
                        </a:spcAft>
                      </a:pPr>
                      <a:r>
                        <a:rPr lang="tr-TR" sz="1100" b="1" kern="1400" dirty="0" smtClean="0">
                          <a:effectLst/>
                          <a:latin typeface="+mj-lt"/>
                        </a:rPr>
                        <a:t>16</a:t>
                      </a:r>
                      <a:endParaRPr lang="tr-TR" sz="1100" b="1"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b="1" kern="1400" dirty="0" smtClean="0">
                          <a:effectLst/>
                          <a:latin typeface="+mj-lt"/>
                        </a:rPr>
                        <a:t>14</a:t>
                      </a:r>
                      <a:endParaRPr lang="tr-TR" sz="1100" b="1"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b="1" kern="1400" dirty="0" smtClean="0">
                          <a:effectLst/>
                          <a:latin typeface="+mj-lt"/>
                        </a:rPr>
                        <a:t>14</a:t>
                      </a:r>
                      <a:endParaRPr lang="tr-TR" sz="1100" b="1"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b="1" kern="1400" dirty="0">
                          <a:effectLst/>
                          <a:latin typeface="+mj-lt"/>
                        </a:rPr>
                        <a:t>2</a:t>
                      </a:r>
                      <a:endParaRPr lang="tr-TR" sz="1100" b="1"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b="1" kern="1400" dirty="0">
                          <a:effectLst/>
                          <a:latin typeface="+mj-lt"/>
                        </a:rPr>
                        <a:t>2</a:t>
                      </a:r>
                      <a:endParaRPr lang="tr-TR" sz="1100" b="1" dirty="0">
                        <a:effectLst/>
                        <a:latin typeface="+mj-lt"/>
                        <a:ea typeface="Calibri"/>
                        <a:cs typeface="Times New Roman"/>
                      </a:endParaRPr>
                    </a:p>
                  </a:txBody>
                  <a:tcPr marL="68580" marR="68580" marT="0" marB="0" anchor="ctr"/>
                </a:tc>
                <a:tc>
                  <a:txBody>
                    <a:bodyPr/>
                    <a:lstStyle/>
                    <a:p>
                      <a:pPr algn="ctr">
                        <a:lnSpc>
                          <a:spcPct val="118000"/>
                        </a:lnSpc>
                        <a:spcAft>
                          <a:spcPts val="600"/>
                        </a:spcAft>
                      </a:pPr>
                      <a:r>
                        <a:rPr lang="tr-TR" sz="1100" b="1" kern="1400" dirty="0">
                          <a:effectLst/>
                          <a:latin typeface="+mj-lt"/>
                        </a:rPr>
                        <a:t>0</a:t>
                      </a:r>
                      <a:endParaRPr lang="tr-TR" sz="1100" b="1" dirty="0">
                        <a:effectLst/>
                        <a:latin typeface="+mj-lt"/>
                        <a:ea typeface="Calibri"/>
                        <a:cs typeface="Times New Roman"/>
                      </a:endParaRPr>
                    </a:p>
                  </a:txBody>
                  <a:tcPr marL="68580" marR="68580" marT="0" marB="0" anchor="ctr"/>
                </a:tc>
                <a:tc>
                  <a:txBody>
                    <a:bodyPr/>
                    <a:lstStyle/>
                    <a:p>
                      <a:pPr algn="ctr">
                        <a:lnSpc>
                          <a:spcPct val="118000"/>
                        </a:lnSpc>
                        <a:spcAft>
                          <a:spcPts val="0"/>
                        </a:spcAft>
                      </a:pPr>
                      <a:r>
                        <a:rPr lang="tr-TR" sz="1100" b="1" kern="1400" dirty="0">
                          <a:effectLst/>
                          <a:latin typeface="+mj-lt"/>
                        </a:rPr>
                        <a:t>14</a:t>
                      </a:r>
                      <a:endParaRPr lang="tr-TR" sz="1100" b="1" dirty="0">
                        <a:effectLst/>
                        <a:latin typeface="+mj-lt"/>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421190007"/>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Resim 8"/>
          <p:cNvPicPr>
            <a:picLocks noChangeAspect="1"/>
          </p:cNvPicPr>
          <p:nvPr/>
        </p:nvPicPr>
        <p:blipFill>
          <a:blip r:embed="rId2">
            <a:extLst>
              <a:ext uri="{28A0092B-C50C-407E-A947-70E740481C1C}">
                <a14:useLocalDpi xmlns:a14="http://schemas.microsoft.com/office/drawing/2010/main" val="0"/>
              </a:ext>
            </a:extLst>
          </a:blip>
          <a:srcRect l="12627" r="7806" b="32959"/>
          <a:stretch>
            <a:fillRect/>
          </a:stretch>
        </p:blipFill>
        <p:spPr bwMode="auto">
          <a:xfrm>
            <a:off x="0" y="22225"/>
            <a:ext cx="12192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2 Metin kutusu"/>
          <p:cNvSpPr txBox="1"/>
          <p:nvPr/>
        </p:nvSpPr>
        <p:spPr>
          <a:xfrm>
            <a:off x="0" y="749300"/>
            <a:ext cx="12192000" cy="584775"/>
          </a:xfrm>
          <a:prstGeom prst="rect">
            <a:avLst/>
          </a:prstGeom>
          <a:solidFill>
            <a:schemeClr val="accent1"/>
          </a:solidFill>
        </p:spPr>
        <p:txBody>
          <a:bodyPr wrap="square">
            <a:spAutoFit/>
          </a:bodyPr>
          <a:lstStyle/>
          <a:p>
            <a:pPr eaLnBrk="1" fontAlgn="auto" hangingPunct="1">
              <a:spcBef>
                <a:spcPts val="0"/>
              </a:spcBef>
              <a:spcAft>
                <a:spcPts val="0"/>
              </a:spcAft>
              <a:defRPr/>
            </a:pPr>
            <a:r>
              <a:rPr lang="tr-TR" sz="3200" b="1" dirty="0">
                <a:solidFill>
                  <a:schemeClr val="bg1"/>
                </a:solidFill>
                <a:effectLst>
                  <a:outerShdw blurRad="38100" dist="38100" dir="2700000" algn="tl">
                    <a:srgbClr val="000000">
                      <a:alpha val="43137"/>
                    </a:srgbClr>
                  </a:outerShdw>
                </a:effectLst>
                <a:latin typeface="Cambria" pitchFamily="18" charset="0"/>
              </a:rPr>
              <a:t> </a:t>
            </a:r>
            <a:r>
              <a:rPr lang="tr-TR" sz="3200" b="1" dirty="0" smtClean="0">
                <a:solidFill>
                  <a:schemeClr val="bg1"/>
                </a:solidFill>
                <a:effectLst>
                  <a:outerShdw blurRad="38100" dist="38100" dir="2700000" algn="tl">
                    <a:srgbClr val="000000">
                      <a:alpha val="43137"/>
                    </a:srgbClr>
                  </a:outerShdw>
                </a:effectLst>
                <a:latin typeface="Cambria" pitchFamily="18" charset="0"/>
              </a:rPr>
              <a:t>                             HASBİ </a:t>
            </a:r>
            <a:r>
              <a:rPr lang="tr-TR" sz="3200" b="1" dirty="0">
                <a:solidFill>
                  <a:schemeClr val="bg1"/>
                </a:solidFill>
                <a:effectLst>
                  <a:outerShdw blurRad="38100" dist="38100" dir="2700000" algn="tl">
                    <a:srgbClr val="000000">
                      <a:alpha val="43137"/>
                    </a:srgbClr>
                  </a:outerShdw>
                </a:effectLst>
                <a:latin typeface="Cambria" pitchFamily="18" charset="0"/>
              </a:rPr>
              <a:t>ŞENGÜL İLKOKULU  MÜDÜRLÜĞÜ</a:t>
            </a:r>
            <a:endParaRPr lang="tr-TR" sz="3200" dirty="0">
              <a:solidFill>
                <a:schemeClr val="bg1"/>
              </a:solidFill>
              <a:effectLst>
                <a:outerShdw blurRad="38100" dist="38100" dir="2700000" algn="tl">
                  <a:srgbClr val="000000">
                    <a:alpha val="43137"/>
                  </a:srgbClr>
                </a:outerShdw>
              </a:effectLst>
              <a:latin typeface="Cambria" pitchFamily="18" charset="0"/>
              <a:cs typeface="+mn-cs"/>
            </a:endParaRP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507" y="400049"/>
            <a:ext cx="1392237" cy="1392237"/>
          </a:xfrm>
          <a:prstGeom prst="rect">
            <a:avLst/>
          </a:prstGeom>
        </p:spPr>
      </p:pic>
      <p:graphicFrame>
        <p:nvGraphicFramePr>
          <p:cNvPr id="2" name="Tablo 1"/>
          <p:cNvGraphicFramePr>
            <a:graphicFrameLocks noGrp="1"/>
          </p:cNvGraphicFramePr>
          <p:nvPr>
            <p:extLst>
              <p:ext uri="{D42A27DB-BD31-4B8C-83A1-F6EECF244321}">
                <p14:modId xmlns:p14="http://schemas.microsoft.com/office/powerpoint/2010/main" val="327132921"/>
              </p:ext>
            </p:extLst>
          </p:nvPr>
        </p:nvGraphicFramePr>
        <p:xfrm>
          <a:off x="2011579" y="1911928"/>
          <a:ext cx="8839988" cy="1641762"/>
        </p:xfrm>
        <a:graphic>
          <a:graphicData uri="http://schemas.openxmlformats.org/drawingml/2006/table">
            <a:tbl>
              <a:tblPr firstRow="1" firstCol="1" bandRow="1">
                <a:tableStyleId>{5C22544A-7EE6-4342-B048-85BDC9FD1C3A}</a:tableStyleId>
              </a:tblPr>
              <a:tblGrid>
                <a:gridCol w="409503">
                  <a:extLst>
                    <a:ext uri="{9D8B030D-6E8A-4147-A177-3AD203B41FA5}">
                      <a16:colId xmlns="" xmlns:a16="http://schemas.microsoft.com/office/drawing/2014/main" val="20000"/>
                    </a:ext>
                  </a:extLst>
                </a:gridCol>
                <a:gridCol w="1891146">
                  <a:extLst>
                    <a:ext uri="{9D8B030D-6E8A-4147-A177-3AD203B41FA5}">
                      <a16:colId xmlns="" xmlns:a16="http://schemas.microsoft.com/office/drawing/2014/main" val="20001"/>
                    </a:ext>
                  </a:extLst>
                </a:gridCol>
                <a:gridCol w="1350817">
                  <a:extLst>
                    <a:ext uri="{9D8B030D-6E8A-4147-A177-3AD203B41FA5}">
                      <a16:colId xmlns="" xmlns:a16="http://schemas.microsoft.com/office/drawing/2014/main" val="20002"/>
                    </a:ext>
                  </a:extLst>
                </a:gridCol>
                <a:gridCol w="1769913">
                  <a:extLst>
                    <a:ext uri="{9D8B030D-6E8A-4147-A177-3AD203B41FA5}">
                      <a16:colId xmlns="" xmlns:a16="http://schemas.microsoft.com/office/drawing/2014/main" val="20003"/>
                    </a:ext>
                  </a:extLst>
                </a:gridCol>
                <a:gridCol w="3418609">
                  <a:extLst>
                    <a:ext uri="{9D8B030D-6E8A-4147-A177-3AD203B41FA5}">
                      <a16:colId xmlns="" xmlns:a16="http://schemas.microsoft.com/office/drawing/2014/main" val="20004"/>
                    </a:ext>
                  </a:extLst>
                </a:gridCol>
              </a:tblGrid>
              <a:tr h="547254">
                <a:tc gridSpan="5">
                  <a:txBody>
                    <a:bodyPr/>
                    <a:lstStyle/>
                    <a:p>
                      <a:pPr algn="ctr">
                        <a:lnSpc>
                          <a:spcPct val="115000"/>
                        </a:lnSpc>
                        <a:spcAft>
                          <a:spcPts val="0"/>
                        </a:spcAft>
                      </a:pPr>
                      <a:r>
                        <a:rPr lang="tr-TR" sz="1400" dirty="0" smtClean="0">
                          <a:effectLst/>
                        </a:rPr>
                        <a:t>OKUL ANALİZ</a:t>
                      </a:r>
                      <a:endParaRPr lang="tr-TR" sz="1400" dirty="0">
                        <a:effectLst/>
                        <a:latin typeface="Calibri"/>
                        <a:ea typeface="Calibri"/>
                        <a:cs typeface="Times New Roman"/>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547254">
                <a:tc>
                  <a:txBody>
                    <a:bodyPr/>
                    <a:lstStyle/>
                    <a:p>
                      <a:pPr algn="l">
                        <a:lnSpc>
                          <a:spcPct val="115000"/>
                        </a:lnSpc>
                        <a:spcAft>
                          <a:spcPts val="0"/>
                        </a:spcAft>
                      </a:pPr>
                      <a:endParaRPr lang="tr-TR"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200" dirty="0" smtClean="0">
                          <a:effectLst/>
                        </a:rPr>
                        <a:t>BİNA SAYISI</a:t>
                      </a:r>
                      <a:endParaRPr lang="tr-TR"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200" dirty="0">
                          <a:effectLst/>
                        </a:rPr>
                        <a:t>DERSLİK SAYISI</a:t>
                      </a:r>
                      <a:endParaRPr lang="tr-TR"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200" dirty="0">
                          <a:effectLst/>
                        </a:rPr>
                        <a:t>ÖĞRENCİ SAYISI</a:t>
                      </a:r>
                      <a:endParaRPr lang="tr-TR"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200" dirty="0" smtClean="0">
                          <a:effectLst/>
                        </a:rPr>
                        <a:t>DERSLİK BAŞINA DÜŞEN ÖĞRENCİ SAYISI</a:t>
                      </a:r>
                      <a:endParaRPr lang="tr-TR" sz="1200" dirty="0">
                        <a:effectLst/>
                        <a:latin typeface="Calibri"/>
                        <a:ea typeface="Calibri"/>
                        <a:cs typeface="Times New Roman"/>
                      </a:endParaRPr>
                    </a:p>
                  </a:txBody>
                  <a:tcPr marL="68580" marR="68580" marT="0" marB="0" anchor="ctr"/>
                </a:tc>
                <a:extLst>
                  <a:ext uri="{0D108BD9-81ED-4DB2-BD59-A6C34878D82A}">
                    <a16:rowId xmlns="" xmlns:a16="http://schemas.microsoft.com/office/drawing/2014/main" val="10001"/>
                  </a:ext>
                </a:extLst>
              </a:tr>
              <a:tr h="547254">
                <a:tc>
                  <a:txBody>
                    <a:bodyPr/>
                    <a:lstStyle/>
                    <a:p>
                      <a:pPr algn="l">
                        <a:lnSpc>
                          <a:spcPct val="115000"/>
                        </a:lnSpc>
                        <a:spcAft>
                          <a:spcPts val="0"/>
                        </a:spcAft>
                      </a:pPr>
                      <a:endParaRPr lang="tr-TR"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200" dirty="0" smtClean="0">
                          <a:effectLst/>
                          <a:latin typeface="Calibri"/>
                          <a:ea typeface="Calibri"/>
                          <a:cs typeface="Times New Roman"/>
                        </a:rPr>
                        <a:t>2</a:t>
                      </a:r>
                      <a:endParaRPr lang="tr-TR"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200" dirty="0" smtClean="0">
                          <a:effectLst/>
                          <a:latin typeface="Calibri"/>
                          <a:ea typeface="Calibri"/>
                          <a:cs typeface="Times New Roman"/>
                        </a:rPr>
                        <a:t>13</a:t>
                      </a:r>
                      <a:endParaRPr lang="tr-TR"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200" dirty="0" smtClean="0">
                          <a:effectLst/>
                          <a:latin typeface="Calibri"/>
                          <a:ea typeface="Calibri"/>
                          <a:cs typeface="Times New Roman"/>
                        </a:rPr>
                        <a:t>243</a:t>
                      </a:r>
                      <a:endParaRPr lang="tr-TR"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200" dirty="0" smtClean="0">
                          <a:effectLst/>
                          <a:latin typeface="Calibri"/>
                          <a:ea typeface="Calibri"/>
                          <a:cs typeface="Times New Roman"/>
                        </a:rPr>
                        <a:t>19</a:t>
                      </a:r>
                      <a:endParaRPr lang="tr-TR" sz="1200" dirty="0">
                        <a:effectLst/>
                        <a:latin typeface="Calibri"/>
                        <a:ea typeface="Calibri"/>
                        <a:cs typeface="Times New Roman"/>
                      </a:endParaRPr>
                    </a:p>
                  </a:txBody>
                  <a:tcPr marL="68580" marR="68580" marT="0" marB="0" anchor="ctr"/>
                </a:tc>
                <a:extLst>
                  <a:ext uri="{0D108BD9-81ED-4DB2-BD59-A6C34878D82A}">
                    <a16:rowId xmlns="" xmlns:a16="http://schemas.microsoft.com/office/drawing/2014/main" val="10002"/>
                  </a:ext>
                </a:extLst>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795454312"/>
              </p:ext>
            </p:extLst>
          </p:nvPr>
        </p:nvGraphicFramePr>
        <p:xfrm>
          <a:off x="2067792" y="3885885"/>
          <a:ext cx="8811492" cy="1590123"/>
        </p:xfrm>
        <a:graphic>
          <a:graphicData uri="http://schemas.openxmlformats.org/drawingml/2006/table">
            <a:tbl>
              <a:tblPr firstRow="1" firstCol="1" bandRow="1">
                <a:tableStyleId>{5C22544A-7EE6-4342-B048-85BDC9FD1C3A}</a:tableStyleId>
              </a:tblPr>
              <a:tblGrid>
                <a:gridCol w="2202873"/>
                <a:gridCol w="2202873"/>
                <a:gridCol w="2202873"/>
                <a:gridCol w="2202873"/>
              </a:tblGrid>
              <a:tr h="530041">
                <a:tc>
                  <a:txBody>
                    <a:bodyPr/>
                    <a:lstStyle/>
                    <a:p>
                      <a:pPr algn="ctr">
                        <a:lnSpc>
                          <a:spcPct val="115000"/>
                        </a:lnSpc>
                        <a:spcAft>
                          <a:spcPts val="0"/>
                        </a:spcAft>
                      </a:pPr>
                      <a:r>
                        <a:rPr lang="tr-TR" sz="1400" dirty="0">
                          <a:effectLst/>
                        </a:rPr>
                        <a:t>SPOR SALONU</a:t>
                      </a:r>
                      <a:endParaRPr lang="tr-T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400" dirty="0">
                          <a:effectLst/>
                        </a:rPr>
                        <a:t>RESİM ATÖLYESİ</a:t>
                      </a:r>
                      <a:endParaRPr lang="tr-T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400" dirty="0">
                          <a:effectLst/>
                        </a:rPr>
                        <a:t>MÜZİK SINIFI</a:t>
                      </a:r>
                      <a:endParaRPr lang="tr-T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400" dirty="0">
                          <a:effectLst/>
                        </a:rPr>
                        <a:t>BECERİ TASARIM ATÖLYESİ</a:t>
                      </a:r>
                      <a:endParaRPr lang="tr-TR" sz="1400" dirty="0">
                        <a:effectLst/>
                        <a:latin typeface="Calibri"/>
                        <a:ea typeface="Calibri"/>
                        <a:cs typeface="Times New Roman"/>
                      </a:endParaRPr>
                    </a:p>
                  </a:txBody>
                  <a:tcPr marL="68580" marR="68580" marT="0" marB="0"/>
                </a:tc>
              </a:tr>
              <a:tr h="1060082">
                <a:tc>
                  <a:txBody>
                    <a:bodyPr/>
                    <a:lstStyle/>
                    <a:p>
                      <a:pPr algn="ctr">
                        <a:lnSpc>
                          <a:spcPct val="115000"/>
                        </a:lnSpc>
                        <a:spcAft>
                          <a:spcPts val="0"/>
                        </a:spcAft>
                      </a:pPr>
                      <a:r>
                        <a:rPr lang="tr-TR" sz="1600" b="1" smtClean="0">
                          <a:solidFill>
                            <a:srgbClr val="FF0000"/>
                          </a:solidFill>
                          <a:effectLst/>
                        </a:rPr>
                        <a:t>- </a:t>
                      </a:r>
                      <a:endParaRPr lang="tr-TR" sz="1600" b="1" dirty="0">
                        <a:solidFill>
                          <a:srgbClr val="FF0000"/>
                        </a:solidFill>
                        <a:effectLst/>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tr-TR" sz="1600" b="1" smtClean="0">
                          <a:solidFill>
                            <a:srgbClr val="FF0000"/>
                          </a:solidFill>
                          <a:effectLst/>
                        </a:rPr>
                        <a:t>- </a:t>
                      </a:r>
                      <a:endParaRPr lang="tr-TR" sz="1600" b="1" dirty="0">
                        <a:solidFill>
                          <a:srgbClr val="FF0000"/>
                        </a:solidFill>
                        <a:effectLst/>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tr-TR" sz="1600" b="1" dirty="0" smtClean="0">
                          <a:solidFill>
                            <a:srgbClr val="FF0000"/>
                          </a:solidFill>
                          <a:effectLst/>
                        </a:rPr>
                        <a:t>- </a:t>
                      </a:r>
                      <a:endParaRPr lang="tr-TR" sz="1600" b="1" dirty="0">
                        <a:solidFill>
                          <a:srgbClr val="FF0000"/>
                        </a:solidFill>
                        <a:effectLst/>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tr-TR" sz="1600" b="1" dirty="0" smtClean="0">
                          <a:solidFill>
                            <a:srgbClr val="FF0000"/>
                          </a:solidFill>
                          <a:effectLst/>
                        </a:rPr>
                        <a:t>- </a:t>
                      </a:r>
                      <a:endParaRPr lang="tr-TR" sz="1600" b="1" dirty="0">
                        <a:solidFill>
                          <a:srgbClr val="FF0000"/>
                        </a:solidFill>
                        <a:effectLst/>
                      </a:endParaRPr>
                    </a:p>
                  </a:txBody>
                  <a:tcPr marL="68580" marR="6858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113857260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Resim 8"/>
          <p:cNvPicPr>
            <a:picLocks noChangeAspect="1"/>
          </p:cNvPicPr>
          <p:nvPr/>
        </p:nvPicPr>
        <p:blipFill>
          <a:blip r:embed="rId2">
            <a:extLst>
              <a:ext uri="{28A0092B-C50C-407E-A947-70E740481C1C}">
                <a14:useLocalDpi xmlns:a14="http://schemas.microsoft.com/office/drawing/2010/main" val="0"/>
              </a:ext>
            </a:extLst>
          </a:blip>
          <a:srcRect l="12627" r="7806" b="32959"/>
          <a:stretch>
            <a:fillRect/>
          </a:stretch>
        </p:blipFill>
        <p:spPr bwMode="auto">
          <a:xfrm>
            <a:off x="0" y="22225"/>
            <a:ext cx="12192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2 Metin kutusu"/>
          <p:cNvSpPr txBox="1"/>
          <p:nvPr/>
        </p:nvSpPr>
        <p:spPr>
          <a:xfrm>
            <a:off x="0" y="749300"/>
            <a:ext cx="12192000" cy="523220"/>
          </a:xfrm>
          <a:prstGeom prst="rect">
            <a:avLst/>
          </a:prstGeom>
          <a:solidFill>
            <a:schemeClr val="accent1"/>
          </a:solidFill>
        </p:spPr>
        <p:txBody>
          <a:bodyPr wrap="square">
            <a:spAutoFit/>
          </a:bodyPr>
          <a:lstStyle/>
          <a:p>
            <a:pPr eaLnBrk="1" fontAlgn="auto" hangingPunct="1">
              <a:spcBef>
                <a:spcPts val="0"/>
              </a:spcBef>
              <a:spcAft>
                <a:spcPts val="0"/>
              </a:spcAft>
              <a:defRPr/>
            </a:pPr>
            <a:r>
              <a:rPr lang="tr-TR" sz="2800" b="1" dirty="0" smtClean="0">
                <a:solidFill>
                  <a:prstClr val="white"/>
                </a:solidFill>
                <a:effectLst>
                  <a:outerShdw blurRad="38100" dist="38100" dir="2700000" algn="tl">
                    <a:srgbClr val="000000">
                      <a:alpha val="43137"/>
                    </a:srgbClr>
                  </a:outerShdw>
                </a:effectLst>
                <a:latin typeface="Cambria" pitchFamily="18" charset="0"/>
              </a:rPr>
              <a:t>                           </a:t>
            </a:r>
            <a:r>
              <a:rPr lang="tr-TR" sz="2800" b="1" dirty="0" smtClean="0">
                <a:solidFill>
                  <a:schemeClr val="bg1"/>
                </a:solidFill>
                <a:effectLst>
                  <a:outerShdw blurRad="38100" dist="38100" dir="2700000" algn="tl">
                    <a:srgbClr val="000000">
                      <a:alpha val="43137"/>
                    </a:srgbClr>
                  </a:outerShdw>
                </a:effectLst>
                <a:latin typeface="Cambria" pitchFamily="18" charset="0"/>
              </a:rPr>
              <a:t>HASBİ </a:t>
            </a:r>
            <a:r>
              <a:rPr lang="tr-TR" sz="2800" b="1" dirty="0">
                <a:solidFill>
                  <a:schemeClr val="bg1"/>
                </a:solidFill>
                <a:effectLst>
                  <a:outerShdw blurRad="38100" dist="38100" dir="2700000" algn="tl">
                    <a:srgbClr val="000000">
                      <a:alpha val="43137"/>
                    </a:srgbClr>
                  </a:outerShdw>
                </a:effectLst>
                <a:latin typeface="Cambria" pitchFamily="18" charset="0"/>
              </a:rPr>
              <a:t>ŞENGÜL İLKOKULU  MÜDÜRLÜĞÜ</a:t>
            </a:r>
            <a:r>
              <a:rPr lang="tr-TR" sz="2800" b="1" dirty="0" smtClean="0">
                <a:solidFill>
                  <a:prstClr val="white"/>
                </a:solidFill>
                <a:effectLst>
                  <a:outerShdw blurRad="38100" dist="38100" dir="2700000" algn="tl">
                    <a:srgbClr val="000000">
                      <a:alpha val="43137"/>
                    </a:srgbClr>
                  </a:outerShdw>
                </a:effectLst>
                <a:latin typeface="Cambria" pitchFamily="18" charset="0"/>
              </a:rPr>
              <a:t>  ÖĞRENCİ ANALİZ</a:t>
            </a:r>
            <a:endParaRPr lang="tr-TR" sz="2800" b="1" dirty="0">
              <a:solidFill>
                <a:prstClr val="white"/>
              </a:solidFill>
              <a:effectLst>
                <a:outerShdw blurRad="38100" dist="38100" dir="2700000" algn="tl">
                  <a:srgbClr val="000000">
                    <a:alpha val="43137"/>
                  </a:srgbClr>
                </a:outerShdw>
              </a:effectLst>
              <a:latin typeface="Cambria" pitchFamily="18" charset="0"/>
            </a:endParaRP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507" y="400049"/>
            <a:ext cx="1392237" cy="1392237"/>
          </a:xfrm>
          <a:prstGeom prst="rect">
            <a:avLst/>
          </a:prstGeom>
        </p:spPr>
      </p:pic>
      <p:graphicFrame>
        <p:nvGraphicFramePr>
          <p:cNvPr id="2" name="Tablo 1"/>
          <p:cNvGraphicFramePr>
            <a:graphicFrameLocks noGrp="1"/>
          </p:cNvGraphicFramePr>
          <p:nvPr>
            <p:extLst>
              <p:ext uri="{D42A27DB-BD31-4B8C-83A1-F6EECF244321}">
                <p14:modId xmlns:p14="http://schemas.microsoft.com/office/powerpoint/2010/main" val="343781831"/>
              </p:ext>
            </p:extLst>
          </p:nvPr>
        </p:nvGraphicFramePr>
        <p:xfrm>
          <a:off x="494506" y="2286000"/>
          <a:ext cx="10966667" cy="1487234"/>
        </p:xfrm>
        <a:graphic>
          <a:graphicData uri="http://schemas.openxmlformats.org/drawingml/2006/table">
            <a:tbl>
              <a:tblPr firstRow="1" firstCol="1" bandRow="1">
                <a:tableStyleId>{5C22544A-7EE6-4342-B048-85BDC9FD1C3A}</a:tableStyleId>
              </a:tblPr>
              <a:tblGrid>
                <a:gridCol w="679667">
                  <a:extLst>
                    <a:ext uri="{9D8B030D-6E8A-4147-A177-3AD203B41FA5}">
                      <a16:colId xmlns="" xmlns:a16="http://schemas.microsoft.com/office/drawing/2014/main" val="20000"/>
                    </a:ext>
                  </a:extLst>
                </a:gridCol>
                <a:gridCol w="3491345">
                  <a:extLst>
                    <a:ext uri="{9D8B030D-6E8A-4147-A177-3AD203B41FA5}">
                      <a16:colId xmlns="" xmlns:a16="http://schemas.microsoft.com/office/drawing/2014/main" val="20001"/>
                    </a:ext>
                  </a:extLst>
                </a:gridCol>
                <a:gridCol w="2857500">
                  <a:extLst>
                    <a:ext uri="{9D8B030D-6E8A-4147-A177-3AD203B41FA5}">
                      <a16:colId xmlns="" xmlns:a16="http://schemas.microsoft.com/office/drawing/2014/main" val="20002"/>
                    </a:ext>
                  </a:extLst>
                </a:gridCol>
                <a:gridCol w="3938155">
                  <a:extLst>
                    <a:ext uri="{9D8B030D-6E8A-4147-A177-3AD203B41FA5}">
                      <a16:colId xmlns="" xmlns:a16="http://schemas.microsoft.com/office/drawing/2014/main" val="20003"/>
                    </a:ext>
                  </a:extLst>
                </a:gridCol>
              </a:tblGrid>
              <a:tr h="428149">
                <a:tc gridSpan="4">
                  <a:txBody>
                    <a:bodyPr/>
                    <a:lstStyle/>
                    <a:p>
                      <a:pPr algn="ctr">
                        <a:lnSpc>
                          <a:spcPct val="115000"/>
                        </a:lnSpc>
                        <a:spcAft>
                          <a:spcPts val="0"/>
                        </a:spcAft>
                      </a:pPr>
                      <a:r>
                        <a:rPr lang="tr-TR" sz="1400" dirty="0" smtClean="0">
                          <a:effectLst/>
                          <a:latin typeface="Calibri"/>
                          <a:ea typeface="Calibri"/>
                          <a:cs typeface="Times New Roman"/>
                        </a:rPr>
                        <a:t>2020-2021</a:t>
                      </a:r>
                      <a:r>
                        <a:rPr lang="tr-TR" sz="1400" baseline="0" dirty="0" smtClean="0">
                          <a:effectLst/>
                          <a:latin typeface="Calibri"/>
                          <a:ea typeface="Calibri"/>
                          <a:cs typeface="Times New Roman"/>
                        </a:rPr>
                        <a:t> ÖĞRENCİ DURUMU</a:t>
                      </a:r>
                      <a:endParaRPr lang="tr-TR" sz="1400" dirty="0">
                        <a:effectLst/>
                        <a:latin typeface="Calibri"/>
                        <a:ea typeface="Calibri"/>
                        <a:cs typeface="Times New Roman"/>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428149">
                <a:tc>
                  <a:txBody>
                    <a:bodyPr/>
                    <a:lstStyle/>
                    <a:p>
                      <a:pPr algn="l">
                        <a:lnSpc>
                          <a:spcPct val="115000"/>
                        </a:lnSpc>
                        <a:spcAft>
                          <a:spcPts val="0"/>
                        </a:spcAft>
                      </a:pPr>
                      <a:endParaRPr lang="tr-TR"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200" b="1" dirty="0" smtClean="0">
                          <a:effectLst/>
                        </a:rPr>
                        <a:t>MEVCUT ÖĞRENCİ  SAYISI</a:t>
                      </a:r>
                      <a:endParaRPr lang="tr-TR" sz="12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200" b="1" dirty="0" smtClean="0">
                          <a:effectLst/>
                        </a:rPr>
                        <a:t>MEZUN OLAN ÖĞRENCİ  </a:t>
                      </a:r>
                      <a:r>
                        <a:rPr lang="tr-TR" sz="1200" b="1" dirty="0">
                          <a:effectLst/>
                        </a:rPr>
                        <a:t>SAYISI</a:t>
                      </a:r>
                      <a:endParaRPr lang="tr-TR" sz="12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200" b="1" dirty="0" smtClean="0">
                          <a:effectLst/>
                        </a:rPr>
                        <a:t>ÖNGÖRÜLEN YENİ KAYIT ÖĞRENCİ </a:t>
                      </a:r>
                      <a:r>
                        <a:rPr lang="tr-TR" sz="1200" b="1" dirty="0">
                          <a:effectLst/>
                        </a:rPr>
                        <a:t>SAYISI</a:t>
                      </a:r>
                      <a:endParaRPr lang="tr-TR" sz="1200" b="1" dirty="0">
                        <a:effectLst/>
                        <a:latin typeface="Calibri"/>
                        <a:ea typeface="Calibri"/>
                        <a:cs typeface="Times New Roman"/>
                      </a:endParaRPr>
                    </a:p>
                  </a:txBody>
                  <a:tcPr marL="68580" marR="68580" marT="0" marB="0" anchor="ctr"/>
                </a:tc>
                <a:extLst>
                  <a:ext uri="{0D108BD9-81ED-4DB2-BD59-A6C34878D82A}">
                    <a16:rowId xmlns="" xmlns:a16="http://schemas.microsoft.com/office/drawing/2014/main" val="10001"/>
                  </a:ext>
                </a:extLst>
              </a:tr>
              <a:tr h="428149">
                <a:tc>
                  <a:txBody>
                    <a:bodyPr/>
                    <a:lstStyle/>
                    <a:p>
                      <a:pPr algn="l">
                        <a:lnSpc>
                          <a:spcPct val="115000"/>
                        </a:lnSpc>
                        <a:spcAft>
                          <a:spcPts val="0"/>
                        </a:spcAft>
                      </a:pPr>
                      <a:endParaRPr lang="tr-TR"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200" dirty="0" smtClean="0">
                          <a:effectLst/>
                          <a:latin typeface="Calibri"/>
                          <a:ea typeface="Calibri"/>
                          <a:cs typeface="Times New Roman"/>
                        </a:rPr>
                        <a:t>243 (Ana</a:t>
                      </a:r>
                      <a:r>
                        <a:rPr lang="tr-TR" sz="1200" baseline="0" dirty="0" smtClean="0">
                          <a:effectLst/>
                          <a:latin typeface="Calibri"/>
                          <a:ea typeface="Calibri"/>
                          <a:cs typeface="Times New Roman"/>
                        </a:rPr>
                        <a:t> Sınıfı Dahil)</a:t>
                      </a:r>
                    </a:p>
                    <a:p>
                      <a:pPr algn="ctr">
                        <a:lnSpc>
                          <a:spcPct val="115000"/>
                        </a:lnSpc>
                        <a:spcAft>
                          <a:spcPts val="0"/>
                        </a:spcAft>
                      </a:pPr>
                      <a:r>
                        <a:rPr lang="tr-TR" sz="1200" baseline="0" dirty="0" smtClean="0">
                          <a:effectLst/>
                          <a:latin typeface="Calibri"/>
                          <a:ea typeface="Calibri"/>
                          <a:cs typeface="Times New Roman"/>
                        </a:rPr>
                        <a:t>211 (Ana Sınıfı Hariç)</a:t>
                      </a:r>
                    </a:p>
                    <a:p>
                      <a:pPr algn="ctr">
                        <a:lnSpc>
                          <a:spcPct val="115000"/>
                        </a:lnSpc>
                        <a:spcAft>
                          <a:spcPts val="0"/>
                        </a:spcAft>
                      </a:pPr>
                      <a:endParaRPr lang="tr-TR"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200" dirty="0" smtClean="0">
                          <a:effectLst/>
                          <a:latin typeface="Calibri"/>
                          <a:ea typeface="Calibri"/>
                          <a:cs typeface="Times New Roman"/>
                        </a:rPr>
                        <a:t>58</a:t>
                      </a:r>
                      <a:endParaRPr lang="tr-TR"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200" dirty="0" smtClean="0">
                          <a:effectLst/>
                          <a:latin typeface="Calibri"/>
                          <a:ea typeface="Calibri"/>
                          <a:cs typeface="Times New Roman"/>
                        </a:rPr>
                        <a:t>62</a:t>
                      </a:r>
                      <a:endParaRPr lang="tr-TR" sz="1200" dirty="0">
                        <a:effectLst/>
                        <a:latin typeface="Calibri"/>
                        <a:ea typeface="Calibri"/>
                        <a:cs typeface="Times New Roman"/>
                      </a:endParaRPr>
                    </a:p>
                  </a:txBody>
                  <a:tcPr marL="68580" marR="68580" marT="0" marB="0" anchor="ctr"/>
                </a:tc>
                <a:extLst>
                  <a:ext uri="{0D108BD9-81ED-4DB2-BD59-A6C34878D82A}">
                    <a16:rowId xmlns="" xmlns:a16="http://schemas.microsoft.com/office/drawing/2014/main" val="10002"/>
                  </a:ext>
                </a:extLst>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1392905671"/>
              </p:ext>
            </p:extLst>
          </p:nvPr>
        </p:nvGraphicFramePr>
        <p:xfrm>
          <a:off x="494507" y="4477555"/>
          <a:ext cx="11039401" cy="858774"/>
        </p:xfrm>
        <a:graphic>
          <a:graphicData uri="http://schemas.openxmlformats.org/drawingml/2006/table">
            <a:tbl>
              <a:tblPr firstRow="1" firstCol="1" bandRow="1">
                <a:tableStyleId>{5C22544A-7EE6-4342-B048-85BDC9FD1C3A}</a:tableStyleId>
              </a:tblPr>
              <a:tblGrid>
                <a:gridCol w="11039401"/>
              </a:tblGrid>
              <a:tr h="0">
                <a:tc>
                  <a:txBody>
                    <a:bodyPr/>
                    <a:lstStyle/>
                    <a:p>
                      <a:pPr algn="ctr">
                        <a:lnSpc>
                          <a:spcPct val="115000"/>
                        </a:lnSpc>
                        <a:spcAft>
                          <a:spcPts val="0"/>
                        </a:spcAft>
                      </a:pPr>
                      <a:r>
                        <a:rPr lang="tr-TR" sz="1600" dirty="0">
                          <a:effectLst/>
                        </a:rPr>
                        <a:t>SURİYE UYRUKLU ÖĞRENCİ SAYISI</a:t>
                      </a:r>
                      <a:endParaRPr lang="tr-TR" sz="1100" dirty="0">
                        <a:effectLst/>
                        <a:latin typeface="Calibri"/>
                        <a:ea typeface="Calibri"/>
                        <a:cs typeface="Times New Roman"/>
                      </a:endParaRPr>
                    </a:p>
                  </a:txBody>
                  <a:tcPr marL="68580" marR="68580" marT="0" marB="0"/>
                </a:tc>
              </a:tr>
              <a:tr h="471170">
                <a:tc>
                  <a:txBody>
                    <a:bodyPr/>
                    <a:lstStyle/>
                    <a:p>
                      <a:pPr algn="ctr">
                        <a:lnSpc>
                          <a:spcPct val="115000"/>
                        </a:lnSpc>
                        <a:spcAft>
                          <a:spcPts val="0"/>
                        </a:spcAft>
                      </a:pPr>
                      <a:r>
                        <a:rPr lang="tr-TR" sz="1500" b="0" dirty="0">
                          <a:solidFill>
                            <a:schemeClr val="tx1"/>
                          </a:solidFill>
                          <a:effectLst/>
                        </a:rPr>
                        <a:t> </a:t>
                      </a:r>
                      <a:endParaRPr lang="tr-TR" sz="1100" b="0" dirty="0">
                        <a:solidFill>
                          <a:schemeClr val="tx1"/>
                        </a:solidFill>
                        <a:effectLst/>
                        <a:latin typeface="Calibri"/>
                        <a:ea typeface="Calibri"/>
                        <a:cs typeface="Times New Roman"/>
                      </a:endParaRPr>
                    </a:p>
                    <a:p>
                      <a:pPr algn="ctr">
                        <a:lnSpc>
                          <a:spcPct val="115000"/>
                        </a:lnSpc>
                        <a:spcAft>
                          <a:spcPts val="0"/>
                        </a:spcAft>
                      </a:pPr>
                      <a:r>
                        <a:rPr lang="tr-TR" sz="1800" b="1" dirty="0">
                          <a:solidFill>
                            <a:srgbClr val="FF0000"/>
                          </a:solidFill>
                          <a:effectLst/>
                        </a:rPr>
                        <a:t> </a:t>
                      </a:r>
                      <a:r>
                        <a:rPr lang="tr-TR" sz="1800" b="1" dirty="0" smtClean="0">
                          <a:solidFill>
                            <a:srgbClr val="FF0000"/>
                          </a:solidFill>
                          <a:effectLst/>
                        </a:rPr>
                        <a:t>-</a:t>
                      </a:r>
                      <a:endParaRPr lang="tr-TR" sz="1400" b="1" dirty="0">
                        <a:solidFill>
                          <a:srgbClr val="FF0000"/>
                        </a:solidFill>
                        <a:effectLst/>
                        <a:latin typeface="Calibri"/>
                        <a:ea typeface="Calibri"/>
                        <a:cs typeface="Times New Roman"/>
                      </a:endParaRPr>
                    </a:p>
                  </a:txBody>
                  <a:tcPr marL="68580" marR="6858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139346237"/>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Resim 8"/>
          <p:cNvPicPr>
            <a:picLocks noChangeAspect="1"/>
          </p:cNvPicPr>
          <p:nvPr/>
        </p:nvPicPr>
        <p:blipFill>
          <a:blip r:embed="rId2">
            <a:extLst>
              <a:ext uri="{28A0092B-C50C-407E-A947-70E740481C1C}">
                <a14:useLocalDpi xmlns:a14="http://schemas.microsoft.com/office/drawing/2010/main" val="0"/>
              </a:ext>
            </a:extLst>
          </a:blip>
          <a:srcRect l="12627" r="7806" b="32959"/>
          <a:stretch>
            <a:fillRect/>
          </a:stretch>
        </p:blipFill>
        <p:spPr bwMode="auto">
          <a:xfrm>
            <a:off x="0" y="22225"/>
            <a:ext cx="12192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2 Metin kutusu"/>
          <p:cNvSpPr txBox="1"/>
          <p:nvPr/>
        </p:nvSpPr>
        <p:spPr>
          <a:xfrm>
            <a:off x="0" y="749300"/>
            <a:ext cx="12192000" cy="584200"/>
          </a:xfrm>
          <a:prstGeom prst="rect">
            <a:avLst/>
          </a:prstGeom>
          <a:solidFill>
            <a:schemeClr val="accent1"/>
          </a:solidFill>
        </p:spPr>
        <p:txBody>
          <a:bodyPr wrap="square">
            <a:spAutoFit/>
          </a:bodyPr>
          <a:lstStyle/>
          <a:p>
            <a:pPr eaLnBrk="1" fontAlgn="auto" hangingPunct="1">
              <a:spcBef>
                <a:spcPts val="0"/>
              </a:spcBef>
              <a:spcAft>
                <a:spcPts val="0"/>
              </a:spcAft>
              <a:defRPr/>
            </a:pPr>
            <a:r>
              <a:rPr lang="tr-TR" sz="3200" dirty="0" smtClean="0">
                <a:solidFill>
                  <a:schemeClr val="bg1"/>
                </a:solidFill>
                <a:effectLst>
                  <a:outerShdw blurRad="38100" dist="38100" dir="2700000" algn="tl">
                    <a:srgbClr val="000000">
                      <a:alpha val="43137"/>
                    </a:srgbClr>
                  </a:outerShdw>
                </a:effectLst>
                <a:latin typeface="Cambria" pitchFamily="18" charset="0"/>
                <a:cs typeface="+mn-cs"/>
              </a:rPr>
              <a:t>                     </a:t>
            </a:r>
            <a:r>
              <a:rPr lang="tr-TR" sz="2800" b="1" dirty="0" smtClean="0">
                <a:solidFill>
                  <a:schemeClr val="bg1"/>
                </a:solidFill>
                <a:effectLst>
                  <a:outerShdw blurRad="38100" dist="38100" dir="2700000" algn="tl">
                    <a:srgbClr val="000000">
                      <a:alpha val="43137"/>
                    </a:srgbClr>
                  </a:outerShdw>
                </a:effectLst>
                <a:latin typeface="Cambria" pitchFamily="18" charset="0"/>
              </a:rPr>
              <a:t>HASBİ </a:t>
            </a:r>
            <a:r>
              <a:rPr lang="tr-TR" sz="2800" b="1" dirty="0">
                <a:solidFill>
                  <a:schemeClr val="bg1"/>
                </a:solidFill>
                <a:effectLst>
                  <a:outerShdw blurRad="38100" dist="38100" dir="2700000" algn="tl">
                    <a:srgbClr val="000000">
                      <a:alpha val="43137"/>
                    </a:srgbClr>
                  </a:outerShdw>
                </a:effectLst>
                <a:latin typeface="Cambria" pitchFamily="18" charset="0"/>
              </a:rPr>
              <a:t>ŞENGÜL İLKOKULU  MÜDÜRLÜĞÜ</a:t>
            </a:r>
            <a:r>
              <a:rPr lang="tr-TR" sz="2800" dirty="0" smtClean="0">
                <a:solidFill>
                  <a:schemeClr val="bg1"/>
                </a:solidFill>
                <a:effectLst>
                  <a:outerShdw blurRad="38100" dist="38100" dir="2700000" algn="tl">
                    <a:srgbClr val="000000">
                      <a:alpha val="43137"/>
                    </a:srgbClr>
                  </a:outerShdw>
                </a:effectLst>
                <a:latin typeface="Cambria" pitchFamily="18" charset="0"/>
                <a:cs typeface="+mn-cs"/>
              </a:rPr>
              <a:t> </a:t>
            </a:r>
            <a:r>
              <a:rPr lang="tr-TR" sz="2800" b="1" dirty="0" smtClean="0">
                <a:solidFill>
                  <a:schemeClr val="bg1"/>
                </a:solidFill>
                <a:effectLst>
                  <a:outerShdw blurRad="38100" dist="38100" dir="2700000" algn="tl">
                    <a:srgbClr val="000000">
                      <a:alpha val="43137"/>
                    </a:srgbClr>
                  </a:outerShdw>
                </a:effectLst>
                <a:latin typeface="Cambria" pitchFamily="18" charset="0"/>
                <a:cs typeface="+mn-cs"/>
              </a:rPr>
              <a:t>ÖĞRENCİ BİLGİLERİ</a:t>
            </a:r>
            <a:endParaRPr lang="tr-TR" sz="3200" b="1" dirty="0">
              <a:solidFill>
                <a:schemeClr val="bg1"/>
              </a:solidFill>
              <a:effectLst>
                <a:outerShdw blurRad="38100" dist="38100" dir="2700000" algn="tl">
                  <a:srgbClr val="000000">
                    <a:alpha val="43137"/>
                  </a:srgbClr>
                </a:outerShdw>
              </a:effectLst>
              <a:latin typeface="Cambria" pitchFamily="18" charset="0"/>
              <a:cs typeface="+mn-cs"/>
            </a:endParaRP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507" y="400049"/>
            <a:ext cx="1392237" cy="1392237"/>
          </a:xfrm>
          <a:prstGeom prst="rect">
            <a:avLst/>
          </a:prstGeom>
        </p:spPr>
      </p:pic>
      <p:graphicFrame>
        <p:nvGraphicFramePr>
          <p:cNvPr id="6" name="Tablo 5"/>
          <p:cNvGraphicFramePr>
            <a:graphicFrameLocks noGrp="1"/>
          </p:cNvGraphicFramePr>
          <p:nvPr>
            <p:extLst>
              <p:ext uri="{D42A27DB-BD31-4B8C-83A1-F6EECF244321}">
                <p14:modId xmlns:p14="http://schemas.microsoft.com/office/powerpoint/2010/main" val="3370133537"/>
              </p:ext>
            </p:extLst>
          </p:nvPr>
        </p:nvGraphicFramePr>
        <p:xfrm>
          <a:off x="1886744" y="1548590"/>
          <a:ext cx="9388134" cy="1651810"/>
        </p:xfrm>
        <a:graphic>
          <a:graphicData uri="http://schemas.openxmlformats.org/drawingml/2006/table">
            <a:tbl>
              <a:tblPr firstRow="1" firstCol="1" bandRow="1">
                <a:tableStyleId>{5C22544A-7EE6-4342-B048-85BDC9FD1C3A}</a:tableStyleId>
              </a:tblPr>
              <a:tblGrid>
                <a:gridCol w="3129378"/>
                <a:gridCol w="3129378"/>
                <a:gridCol w="3129378"/>
              </a:tblGrid>
              <a:tr h="302367">
                <a:tc gridSpan="3">
                  <a:txBody>
                    <a:bodyPr/>
                    <a:lstStyle/>
                    <a:p>
                      <a:pPr algn="ctr">
                        <a:lnSpc>
                          <a:spcPct val="115000"/>
                        </a:lnSpc>
                        <a:spcAft>
                          <a:spcPts val="0"/>
                        </a:spcAft>
                      </a:pPr>
                      <a:r>
                        <a:rPr lang="tr-TR" sz="1600" dirty="0" smtClean="0">
                          <a:effectLst/>
                        </a:rPr>
                        <a:t>2020-2021 </a:t>
                      </a:r>
                      <a:r>
                        <a:rPr lang="tr-TR" sz="1600" dirty="0">
                          <a:effectLst/>
                        </a:rPr>
                        <a:t>ÖĞRENCİ BAŞARI DURUMLARI</a:t>
                      </a:r>
                      <a:endParaRPr lang="tr-TR" sz="1100" dirty="0">
                        <a:effectLst/>
                        <a:latin typeface="Calibri"/>
                        <a:ea typeface="Calibri"/>
                        <a:cs typeface="Times New Roman"/>
                      </a:endParaRPr>
                    </a:p>
                  </a:txBody>
                  <a:tcPr marL="68580" marR="68580" marT="0" marB="0"/>
                </a:tc>
                <a:tc hMerge="1">
                  <a:txBody>
                    <a:bodyPr/>
                    <a:lstStyle/>
                    <a:p>
                      <a:endParaRPr lang="tr-TR"/>
                    </a:p>
                  </a:txBody>
                  <a:tcPr/>
                </a:tc>
                <a:tc hMerge="1">
                  <a:txBody>
                    <a:bodyPr/>
                    <a:lstStyle/>
                    <a:p>
                      <a:endParaRPr lang="tr-TR"/>
                    </a:p>
                  </a:txBody>
                  <a:tcPr/>
                </a:tc>
              </a:tr>
              <a:tr h="566939">
                <a:tc>
                  <a:txBody>
                    <a:bodyPr/>
                    <a:lstStyle/>
                    <a:p>
                      <a:pPr algn="ctr">
                        <a:lnSpc>
                          <a:spcPct val="115000"/>
                        </a:lnSpc>
                        <a:spcAft>
                          <a:spcPts val="0"/>
                        </a:spcAft>
                      </a:pPr>
                      <a:r>
                        <a:rPr lang="tr-TR" sz="1500" b="0" dirty="0">
                          <a:solidFill>
                            <a:schemeClr val="tx1"/>
                          </a:solidFill>
                          <a:effectLst/>
                        </a:rPr>
                        <a:t>TAKDİR BELGESİ ALAN </a:t>
                      </a:r>
                      <a:r>
                        <a:rPr lang="tr-TR" sz="1500" b="0" dirty="0" smtClean="0">
                          <a:solidFill>
                            <a:schemeClr val="tx1"/>
                          </a:solidFill>
                          <a:effectLst/>
                        </a:rPr>
                        <a:t>ÖĞRENCİ SAYISI</a:t>
                      </a:r>
                      <a:endParaRPr lang="tr-TR" sz="1100" b="0" dirty="0">
                        <a:solidFill>
                          <a:schemeClr val="tx1"/>
                        </a:solidFill>
                        <a:effectLst/>
                        <a:latin typeface="Calibri"/>
                        <a:ea typeface="Calibri"/>
                        <a:cs typeface="Times New Roman"/>
                      </a:endParaRPr>
                    </a:p>
                  </a:txBody>
                  <a:tcPr marL="68580" marR="68580" marT="0" marB="0">
                    <a:lnB w="12700" cmpd="sng">
                      <a:noFill/>
                    </a:lnB>
                    <a:solidFill>
                      <a:schemeClr val="accent1">
                        <a:lumMod val="40000"/>
                        <a:lumOff val="60000"/>
                      </a:schemeClr>
                    </a:solidFill>
                  </a:tcPr>
                </a:tc>
                <a:tc>
                  <a:txBody>
                    <a:bodyPr/>
                    <a:lstStyle/>
                    <a:p>
                      <a:pPr algn="ctr">
                        <a:lnSpc>
                          <a:spcPct val="115000"/>
                        </a:lnSpc>
                        <a:spcAft>
                          <a:spcPts val="0"/>
                        </a:spcAft>
                      </a:pPr>
                      <a:r>
                        <a:rPr lang="tr-TR" sz="1500" dirty="0">
                          <a:effectLst/>
                        </a:rPr>
                        <a:t>TEŞEKKÜR BELGESİ ALAN ÖĞRENCİ SAYISI</a:t>
                      </a:r>
                      <a:endParaRPr lang="tr-TR" sz="11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tr-TR" sz="1500" dirty="0">
                          <a:effectLst/>
                        </a:rPr>
                        <a:t>ÜSTÜN BAŞARI BELGESİ ALAN ÖĞRENCİ SAYISI</a:t>
                      </a:r>
                      <a:endParaRPr lang="tr-TR" sz="1100" dirty="0">
                        <a:effectLst/>
                        <a:latin typeface="Calibri"/>
                        <a:ea typeface="Calibri"/>
                        <a:cs typeface="Times New Roman"/>
                      </a:endParaRPr>
                    </a:p>
                  </a:txBody>
                  <a:tcPr marL="68580" marR="68580" marT="0" marB="0">
                    <a:solidFill>
                      <a:schemeClr val="accent1">
                        <a:lumMod val="40000"/>
                        <a:lumOff val="60000"/>
                      </a:schemeClr>
                    </a:solidFill>
                  </a:tcPr>
                </a:tc>
              </a:tr>
              <a:tr h="782504">
                <a:tc>
                  <a:txBody>
                    <a:bodyPr/>
                    <a:lstStyle/>
                    <a:p>
                      <a:pPr algn="ctr">
                        <a:lnSpc>
                          <a:spcPct val="115000"/>
                        </a:lnSpc>
                        <a:spcAft>
                          <a:spcPts val="0"/>
                        </a:spcAft>
                      </a:pPr>
                      <a:r>
                        <a:rPr lang="tr-TR" sz="1500" b="0" dirty="0">
                          <a:solidFill>
                            <a:schemeClr val="tx1"/>
                          </a:solidFill>
                          <a:effectLst/>
                        </a:rPr>
                        <a:t> </a:t>
                      </a:r>
                      <a:r>
                        <a:rPr lang="tr-TR" sz="1500" b="0" dirty="0" smtClean="0">
                          <a:solidFill>
                            <a:schemeClr val="tx1"/>
                          </a:solidFill>
                          <a:effectLst/>
                        </a:rPr>
                        <a:t>36Öğrenci</a:t>
                      </a:r>
                      <a:endParaRPr lang="tr-TR" sz="1100" b="0" dirty="0">
                        <a:solidFill>
                          <a:schemeClr val="tx1"/>
                        </a:solidFill>
                        <a:effectLst/>
                        <a:latin typeface="Calibri"/>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tr-TR" sz="1500" dirty="0">
                          <a:effectLst/>
                        </a:rPr>
                        <a:t> </a:t>
                      </a:r>
                      <a:r>
                        <a:rPr lang="tr-TR" sz="1500" dirty="0" smtClean="0">
                          <a:effectLst/>
                        </a:rPr>
                        <a:t>11 Öğrenc</a:t>
                      </a:r>
                      <a:r>
                        <a:rPr lang="tr-TR" sz="1500" baseline="0" dirty="0" smtClean="0">
                          <a:effectLst/>
                        </a:rPr>
                        <a:t>i </a:t>
                      </a:r>
                      <a:endParaRPr lang="tr-TR" sz="1100" dirty="0">
                        <a:effectLst/>
                        <a:latin typeface="Calibri"/>
                        <a:ea typeface="Calibri"/>
                        <a:cs typeface="Times New Roman"/>
                      </a:endParaRPr>
                    </a:p>
                  </a:txBody>
                  <a:tcPr marL="68580" marR="68580" marT="0" marB="0" anchor="ctr">
                    <a:lnL w="12700" cmpd="sng">
                      <a:noFill/>
                    </a:lnL>
                  </a:tcPr>
                </a:tc>
                <a:tc>
                  <a:txBody>
                    <a:bodyPr/>
                    <a:lstStyle/>
                    <a:p>
                      <a:pPr algn="ctr">
                        <a:lnSpc>
                          <a:spcPct val="115000"/>
                        </a:lnSpc>
                        <a:spcAft>
                          <a:spcPts val="0"/>
                        </a:spcAft>
                      </a:pPr>
                      <a:r>
                        <a:rPr lang="tr-TR" sz="1500" dirty="0">
                          <a:effectLst/>
                        </a:rPr>
                        <a:t> </a:t>
                      </a:r>
                      <a:r>
                        <a:rPr lang="tr-TR" sz="1500" dirty="0" smtClean="0">
                          <a:effectLst/>
                        </a:rPr>
                        <a:t>-</a:t>
                      </a:r>
                      <a:endParaRPr lang="tr-TR" sz="1100" dirty="0">
                        <a:effectLst/>
                        <a:latin typeface="Calibri"/>
                        <a:ea typeface="Calibri"/>
                        <a:cs typeface="Times New Roman"/>
                      </a:endParaRPr>
                    </a:p>
                  </a:txBody>
                  <a:tcPr marL="68580" marR="68580" marT="0" marB="0" anchor="ctr"/>
                </a:tc>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3033227010"/>
              </p:ext>
            </p:extLst>
          </p:nvPr>
        </p:nvGraphicFramePr>
        <p:xfrm>
          <a:off x="1886744" y="3335828"/>
          <a:ext cx="9508320" cy="1524762"/>
        </p:xfrm>
        <a:graphic>
          <a:graphicData uri="http://schemas.openxmlformats.org/drawingml/2006/table">
            <a:tbl>
              <a:tblPr firstRow="1" firstCol="1" bandRow="1">
                <a:tableStyleId>{5C22544A-7EE6-4342-B048-85BDC9FD1C3A}</a:tableStyleId>
              </a:tblPr>
              <a:tblGrid>
                <a:gridCol w="2377080"/>
                <a:gridCol w="2377080"/>
                <a:gridCol w="2377080"/>
                <a:gridCol w="2377080"/>
              </a:tblGrid>
              <a:tr h="242537">
                <a:tc gridSpan="4">
                  <a:txBody>
                    <a:bodyPr/>
                    <a:lstStyle/>
                    <a:p>
                      <a:pPr algn="ctr">
                        <a:lnSpc>
                          <a:spcPct val="115000"/>
                        </a:lnSpc>
                        <a:spcAft>
                          <a:spcPts val="0"/>
                        </a:spcAft>
                      </a:pPr>
                      <a:r>
                        <a:rPr lang="tr-TR" sz="1600" dirty="0" smtClean="0">
                          <a:effectLst/>
                        </a:rPr>
                        <a:t>2020-2021  </a:t>
                      </a:r>
                      <a:r>
                        <a:rPr lang="tr-TR" sz="1600" dirty="0">
                          <a:effectLst/>
                        </a:rPr>
                        <a:t>ÖĞRENCİ DİSİPLİN DURUMLARI</a:t>
                      </a:r>
                      <a:endParaRPr lang="tr-TR" sz="1100" dirty="0">
                        <a:effectLst/>
                        <a:latin typeface="Calibri"/>
                        <a:ea typeface="Calibri"/>
                        <a:cs typeface="Times New Roman"/>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r>
              <a:tr h="454758">
                <a:tc>
                  <a:txBody>
                    <a:bodyPr/>
                    <a:lstStyle/>
                    <a:p>
                      <a:pPr algn="ctr">
                        <a:lnSpc>
                          <a:spcPct val="115000"/>
                        </a:lnSpc>
                        <a:spcAft>
                          <a:spcPts val="0"/>
                        </a:spcAft>
                      </a:pPr>
                      <a:r>
                        <a:rPr lang="tr-TR" sz="1500" dirty="0">
                          <a:effectLst/>
                        </a:rPr>
                        <a:t>SÜREKLİ DEVAMSIZ ÖĞRENCİ</a:t>
                      </a: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500">
                          <a:effectLst/>
                        </a:rPr>
                        <a:t>ÖĞRENİM YAŞININ ÇIKAN ÖĞRENCİ SAYISI</a:t>
                      </a:r>
                      <a:endParaRPr lang="tr-T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500">
                          <a:effectLst/>
                        </a:rPr>
                        <a:t>DİSİPLİN CEZASI ALMIŞ ÖĞRENCİ SAYISI</a:t>
                      </a:r>
                      <a:endParaRPr lang="tr-T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500">
                          <a:effectLst/>
                        </a:rPr>
                        <a:t>OKULLA İLİŞİĞİ KESİLMİŞ ÖĞRENCİ SAYISI</a:t>
                      </a:r>
                      <a:endParaRPr lang="tr-TR" sz="1100">
                        <a:effectLst/>
                        <a:latin typeface="Calibri"/>
                        <a:ea typeface="Calibri"/>
                        <a:cs typeface="Times New Roman"/>
                      </a:endParaRPr>
                    </a:p>
                  </a:txBody>
                  <a:tcPr marL="68580" marR="68580" marT="0" marB="0"/>
                </a:tc>
              </a:tr>
              <a:tr h="642787">
                <a:tc>
                  <a:txBody>
                    <a:bodyPr/>
                    <a:lstStyle/>
                    <a:p>
                      <a:pPr algn="ctr">
                        <a:lnSpc>
                          <a:spcPct val="115000"/>
                        </a:lnSpc>
                        <a:spcAft>
                          <a:spcPts val="0"/>
                        </a:spcAft>
                      </a:pPr>
                      <a:endParaRPr lang="tr-TR" sz="1100" dirty="0">
                        <a:effectLst/>
                      </a:endParaRPr>
                    </a:p>
                    <a:p>
                      <a:pPr algn="ctr">
                        <a:lnSpc>
                          <a:spcPct val="115000"/>
                        </a:lnSpc>
                        <a:spcAft>
                          <a:spcPts val="0"/>
                        </a:spcAft>
                      </a:pPr>
                      <a:r>
                        <a:rPr lang="tr-TR" sz="1500" dirty="0">
                          <a:effectLst/>
                        </a:rPr>
                        <a:t> </a:t>
                      </a:r>
                      <a:r>
                        <a:rPr lang="tr-TR" sz="1500" dirty="0" smtClean="0">
                          <a:effectLst/>
                        </a:rPr>
                        <a:t>4</a:t>
                      </a:r>
                      <a:endParaRPr lang="tr-TR" sz="1100" dirty="0">
                        <a:effectLst/>
                      </a:endParaRPr>
                    </a:p>
                    <a:p>
                      <a:pPr algn="ctr">
                        <a:lnSpc>
                          <a:spcPct val="115000"/>
                        </a:lnSpc>
                        <a:spcAft>
                          <a:spcPts val="0"/>
                        </a:spcAft>
                      </a:pPr>
                      <a:r>
                        <a:rPr lang="tr-TR" sz="1500" dirty="0">
                          <a:effectLst/>
                        </a:rPr>
                        <a:t> </a:t>
                      </a:r>
                      <a:endParaRPr lang="tr-TR"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500" dirty="0" smtClean="0">
                          <a:effectLst/>
                          <a:latin typeface="Calibri"/>
                          <a:ea typeface="Calibri"/>
                          <a:cs typeface="Times New Roman"/>
                        </a:rPr>
                        <a:t>-</a:t>
                      </a:r>
                      <a:endParaRPr lang="tr-TR" sz="15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500" dirty="0" smtClean="0">
                          <a:effectLst/>
                          <a:latin typeface="Calibri"/>
                          <a:ea typeface="Calibri"/>
                          <a:cs typeface="Times New Roman"/>
                        </a:rPr>
                        <a:t>-</a:t>
                      </a:r>
                      <a:endParaRPr lang="tr-TR" sz="15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500" dirty="0" smtClean="0">
                          <a:effectLst/>
                        </a:rPr>
                        <a:t>-</a:t>
                      </a:r>
                      <a:endParaRPr lang="tr-TR" sz="15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533300303"/>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7607</TotalTime>
  <Words>1573</Words>
  <Application>Microsoft Office PowerPoint</Application>
  <PresentationFormat>Özel</PresentationFormat>
  <Paragraphs>288</Paragraphs>
  <Slides>22</Slides>
  <Notes>0</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ademersoy</dc:creator>
  <cp:lastModifiedBy>pc</cp:lastModifiedBy>
  <cp:revision>520</cp:revision>
  <cp:lastPrinted>2021-07-02T09:12:56Z</cp:lastPrinted>
  <dcterms:created xsi:type="dcterms:W3CDTF">2016-04-26T17:57:06Z</dcterms:created>
  <dcterms:modified xsi:type="dcterms:W3CDTF">2021-09-29T08:45:47Z</dcterms:modified>
</cp:coreProperties>
</file>